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Default Extension="xlsx" ContentType="application/vnd.openxmlformats-officedocument.spreadsheetml.sheet"/>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Masters/notesMaster1.xml" ContentType="application/vnd.openxmlformats-officedocument.presentationml.notesMaster+xml"/>
  <Override PartName="/ppt/notesMasters/theme/theme2.xml" ContentType="application/vnd.openxmlformats-officedocument.theme+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Types>
</file>

<file path=_rels/.rels>&#65279;<?xml version="1.0" encoding="utf-8"?><Relationships xmlns="http://schemas.openxmlformats.org/package/2006/relationships"><Relationship Type="http://schemas.openxmlformats.org/package/2006/relationships/metadata/core-properties" Target="/docProps/core.xml" Id="Rb5fba717a89a4a8d" /><Relationship Type="http://schemas.openxmlformats.org/officeDocument/2006/relationships/extended-properties" Target="/docProps/app.xml" Id="Rec0a11a0f7d2476a" /><Relationship Type="http://schemas.openxmlformats.org/officeDocument/2006/relationships/officeDocument" Target="/ppt/presentation.xml" Id="R8fb890e8d14a4dc4" /></Relationships>
</file>

<file path=ppt/presentation.xml><?xml version="1.0" encoding="utf-8"?>
<p:presentation xmlns:p="http://schemas.openxmlformats.org/presentationml/2006/main">
  <p:sldMasterIdLst>
    <p:sldMasterId xmlns:r="http://schemas.openxmlformats.org/officeDocument/2006/relationships" id="2147483648" r:id="R3b91fed2d1a84883"/>
  </p:sldMasterIdLst>
  <p:notesMasterIdLst>
    <p:notesMasterId xmlns:r="http://schemas.openxmlformats.org/officeDocument/2006/relationships" r:id="Rd9d1863c62fe4132"/>
  </p:notesMasterIdLst>
  <p:sldIdLst>
    <p:sldId xmlns:r="http://schemas.openxmlformats.org/officeDocument/2006/relationships" id="256" r:id="Rgacsld01"/>
    <p:sldId xmlns:r="http://schemas.openxmlformats.org/officeDocument/2006/relationships" id="257" r:id="Rgacsld02"/>
    <p:sldId xmlns:r="http://schemas.openxmlformats.org/officeDocument/2006/relationships" id="258" r:id="Rgacsld03"/>
    <p:sldId xmlns:r="http://schemas.openxmlformats.org/officeDocument/2006/relationships" id="259" r:id="Rgacsld04"/>
    <p:sldId xmlns:r="http://schemas.openxmlformats.org/officeDocument/2006/relationships" id="260" r:id="Rgacsld05"/>
    <p:sldId xmlns:r="http://schemas.openxmlformats.org/officeDocument/2006/relationships" id="261" r:id="Rgacsld06"/>
    <p:sldId xmlns:r="http://schemas.openxmlformats.org/officeDocument/2006/relationships" id="262" r:id="Rgacsld07"/>
    <p:sldId xmlns:r="http://schemas.openxmlformats.org/officeDocument/2006/relationships" id="263" r:id="Rgacsld08"/>
    <p:sldId xmlns:r="http://schemas.openxmlformats.org/officeDocument/2006/relationships" id="264" r:id="Rgacsld09"/>
    <p:sldId xmlns:r="http://schemas.openxmlformats.org/officeDocument/2006/relationships" id="265" r:id="Rgacsld10"/>
    <p:sldId xmlns:r="http://schemas.openxmlformats.org/officeDocument/2006/relationships" id="266" r:id="Rgacsld11"/>
    <p:sldId xmlns:r="http://schemas.openxmlformats.org/officeDocument/2006/relationships" id="267" r:id="Rgacsld12"/>
    <p:sldId xmlns:r="http://schemas.openxmlformats.org/officeDocument/2006/relationships" id="268" r:id="Rgacsld13"/>
    <p:sldId xmlns:r="http://schemas.openxmlformats.org/officeDocument/2006/relationships" id="269" r:id="Rgacsld14"/>
    <p:sldId xmlns:r="http://schemas.openxmlformats.org/officeDocument/2006/relationships" id="270" r:id="Rgacsld15"/>
    <p:sldId xmlns:r="http://schemas.openxmlformats.org/officeDocument/2006/relationships" id="271" r:id="Rgacsld16"/>
    <p:sldId xmlns:r="http://schemas.openxmlformats.org/officeDocument/2006/relationships" id="272" r:id="Rgacsld17"/>
    <p:sldId xmlns:r="http://schemas.openxmlformats.org/officeDocument/2006/relationships" id="273" r:id="Rgacsld18"/>
    <p:sldId xmlns:r="http://schemas.openxmlformats.org/officeDocument/2006/relationships" id="274" r:id="Rgacsld19"/>
    <p:sldId xmlns:r="http://schemas.openxmlformats.org/officeDocument/2006/relationships" id="275" r:id="Rgacsld20"/>
    <p:sldId xmlns:r="http://schemas.openxmlformats.org/officeDocument/2006/relationships" id="276" r:id="Rgacsld21"/>
    <p:sldId xmlns:r="http://schemas.openxmlformats.org/officeDocument/2006/relationships" id="277" r:id="Rgacsld22"/>
    <p:sldId xmlns:r="http://schemas.openxmlformats.org/officeDocument/2006/relationships" id="278" r:id="Rgacsld23"/>
    <p:sldId xmlns:r="http://schemas.openxmlformats.org/officeDocument/2006/relationships" id="279" r:id="Rgacsld24"/>
    <p:sldId xmlns:r="http://schemas.openxmlformats.org/officeDocument/2006/relationships" id="280" r:id="Rgacsld25"/>
    <p:sldId xmlns:r="http://schemas.openxmlformats.org/officeDocument/2006/relationships" id="281" r:id="Rgacsld26"/>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normalViewPr>
    <p:restoredLeft sz="15611"/>
    <p:restoredTop sz="94658"/>
  </p:normalViewPr>
  <p:slideViewPr>
    <p:cSldViewPr snapToGrid="0">
      <p:cViewPr varScale="1">
        <p:scale>
          <a:sx xmlns:a="http://schemas.openxmlformats.org/drawingml/2006/main" n="120" d="100"/>
          <a:sy xmlns:a="http://schemas.openxmlformats.org/drawingml/2006/main" n="120" d="100"/>
        </p:scale>
        <p:origin x="800" y="184"/>
      </p:cViewPr>
      <p:guideLst/>
    </p:cSldViewPr>
  </p:slideViewPr>
  <p:notesTextViewPr>
    <p:cViewPr>
      <p:scale>
        <a:sx xmlns:a="http://schemas.openxmlformats.org/drawingml/2006/main" n="1" d="1"/>
        <a:sy xmlns:a="http://schemas.openxmlformats.org/drawingml/2006/main" n="1" d="1"/>
      </p:scale>
      <p:origin x="0" y="0"/>
    </p:cViewPr>
  </p:notesTextViewPr>
  <p:gridSpacing cx="76200" cy="76200"/>
</p:viewPr>
</file>

<file path=ppt/_rels/presentation.xml.rels><?xml version="1.0" encoding="utf-8"?><Relationships xmlns="http://schemas.openxmlformats.org/package/2006/relationships"><Relationship Type="http://schemas.openxmlformats.org/officeDocument/2006/relationships/slideMaster" Target="/ppt/slideMasters/slideMaster1.xml" Id="R3b91fed2d1a84883" /><Relationship Type="http://schemas.openxmlformats.org/officeDocument/2006/relationships/theme" Target="/ppt/theme/theme1.xml" Id="Reab66932fb834c57" /><Relationship Type="http://schemas.openxmlformats.org/officeDocument/2006/relationships/notesMaster" Target="/ppt/notesMasters/notesMaster1.xml" Id="Rd9d1863c62fe4132" /><Relationship Type="http://schemas.openxmlformats.org/officeDocument/2006/relationships/presProps" Target="/ppt/presProps.xml" Id="R85ad0cc843bf4635" /><Relationship Type="http://schemas.openxmlformats.org/officeDocument/2006/relationships/viewProps" Target="/ppt/viewProps.xml" Id="R8877b10e550e4942" /><Relationship Type="http://schemas.openxmlformats.org/officeDocument/2006/relationships/tableStyles" Target="/ppt/tableStyles.xml" Id="Re9cfb3c2803b4b4a" /><Relationship Type="http://schemas.openxmlformats.org/officeDocument/2006/relationships/slide" Target="/ppt/slides/slide1.xml" Id="Rgacsld01" /><Relationship Type="http://schemas.openxmlformats.org/officeDocument/2006/relationships/slide" Target="/ppt/slides/slide2.xml" Id="Rgacsld02" /><Relationship Type="http://schemas.openxmlformats.org/officeDocument/2006/relationships/slide" Target="/ppt/slides/slide3.xml" Id="Rgacsld03" /><Relationship Type="http://schemas.openxmlformats.org/officeDocument/2006/relationships/slide" Target="/ppt/slides/slide4.xml" Id="Rgacsld04" /><Relationship Type="http://schemas.openxmlformats.org/officeDocument/2006/relationships/slide" Target="/ppt/slides/slide5.xml" Id="Rgacsld05" /><Relationship Type="http://schemas.openxmlformats.org/officeDocument/2006/relationships/slide" Target="/ppt/slides/slide6.xml" Id="Rgacsld06" /><Relationship Type="http://schemas.openxmlformats.org/officeDocument/2006/relationships/slide" Target="/ppt/slides/slide7.xml" Id="Rgacsld07" /><Relationship Type="http://schemas.openxmlformats.org/officeDocument/2006/relationships/slide" Target="/ppt/slides/slide8.xml" Id="Rgacsld08" /><Relationship Type="http://schemas.openxmlformats.org/officeDocument/2006/relationships/slide" Target="/ppt/slides/slide9.xml" Id="Rgacsld09" /><Relationship Type="http://schemas.openxmlformats.org/officeDocument/2006/relationships/slide" Target="/ppt/slides/slide10.xml" Id="Rgacsld10" /><Relationship Type="http://schemas.openxmlformats.org/officeDocument/2006/relationships/slide" Target="/ppt/slides/slide11.xml" Id="Rgacsld11" /><Relationship Type="http://schemas.openxmlformats.org/officeDocument/2006/relationships/slide" Target="/ppt/slides/slide12.xml" Id="Rgacsld12" /><Relationship Type="http://schemas.openxmlformats.org/officeDocument/2006/relationships/slide" Target="/ppt/slides/slide13.xml" Id="Rgacsld13" /><Relationship Type="http://schemas.openxmlformats.org/officeDocument/2006/relationships/slide" Target="/ppt/slides/slide14.xml" Id="Rgacsld14" /><Relationship Type="http://schemas.openxmlformats.org/officeDocument/2006/relationships/slide" Target="/ppt/slides/slide15.xml" Id="Rgacsld15" /><Relationship Type="http://schemas.openxmlformats.org/officeDocument/2006/relationships/slide" Target="/ppt/slides/slide16.xml" Id="Rgacsld16" /><Relationship Type="http://schemas.openxmlformats.org/officeDocument/2006/relationships/slide" Target="/ppt/slides/slide17.xml" Id="Rgacsld17" /><Relationship Type="http://schemas.openxmlformats.org/officeDocument/2006/relationships/slide" Target="/ppt/slides/slide18.xml" Id="Rgacsld18" /><Relationship Type="http://schemas.openxmlformats.org/officeDocument/2006/relationships/slide" Target="/ppt/slides/slide19.xml" Id="Rgacsld19" /><Relationship Type="http://schemas.openxmlformats.org/officeDocument/2006/relationships/slide" Target="/ppt/slides/slide20.xml" Id="Rgacsld20" /><Relationship Type="http://schemas.openxmlformats.org/officeDocument/2006/relationships/slide" Target="/ppt/slides/slide21.xml" Id="Rgacsld21" /><Relationship Type="http://schemas.openxmlformats.org/officeDocument/2006/relationships/slide" Target="/ppt/slides/slide22.xml" Id="Rgacsld22" /><Relationship Type="http://schemas.openxmlformats.org/officeDocument/2006/relationships/slide" Target="/ppt/slides/slide23.xml" Id="Rgacsld23" /><Relationship Type="http://schemas.openxmlformats.org/officeDocument/2006/relationships/slide" Target="/ppt/slides/slide24.xml" Id="Rgacsld24" /><Relationship Type="http://schemas.openxmlformats.org/officeDocument/2006/relationships/slide" Target="/ppt/slides/slide25.xml" Id="Rgacsld25" /><Relationship Type="http://schemas.openxmlformats.org/officeDocument/2006/relationships/slide" Target="/ppt/slides/slide26.xml" Id="Rgacsld26" /></Relationships>
</file>

<file path=ppt/charts/_rels/chart1.xml.rels><?xml version="1.0" encoding="utf-8"?><Relationships xmlns="http://schemas.openxmlformats.org/package/2006/relationships"><Relationship Type="http://schemas.openxmlformats.org/officeDocument/2006/relationships/package" Target="/ppt/embeddings/Microsoft_Excel_Worksheet1.xlsx" Id="rId1" /></Relationships>
</file>

<file path=ppt/charts/_rels/chart2.xml.rels><?xml version="1.0" encoding="utf-8"?><Relationships xmlns="http://schemas.openxmlformats.org/package/2006/relationships"><Relationship Type="http://schemas.openxmlformats.org/officeDocument/2006/relationships/package" Target="/ppt/embeddings/Microsoft_Excel_Worksheet2.xlsx" Id="rId1" /></Relationships>
</file>

<file path=ppt/charts/_rels/chart3.xml.rels><?xml version="1.0" encoding="utf-8"?><Relationships xmlns="http://schemas.openxmlformats.org/package/2006/relationships"><Relationship Type="http://schemas.openxmlformats.org/officeDocument/2006/relationships/package" Target="/ppt/embeddings/Microsoft_Excel_Worksheet3.xlsx" Id="rId1" /></Relationships>
</file>

<file path=ppt/charts/_rels/chart4.xml.rels><?xml version="1.0" encoding="utf-8"?><Relationships xmlns="http://schemas.openxmlformats.org/package/2006/relationships"><Relationship Type="http://schemas.openxmlformats.org/officeDocument/2006/relationships/package" Target="/ppt/embeddings/Microsoft_Excel_Worksheet4.xlsx" Id="rId1" /></Relationships>
</file>

<file path=ppt/charts/_rels/chart5.xml.rels><?xml version="1.0" encoding="utf-8"?><Relationships xmlns="http://schemas.openxmlformats.org/package/2006/relationships"><Relationship Type="http://schemas.openxmlformats.org/officeDocument/2006/relationships/package" Target="/ppt/embeddings/Microsoft_Excel_Worksheet5.xlsx" Id="rId1" /></Relationships>
</file>

<file path=ppt/charts/chart1.xml><?xml version="1.0" encoding="utf-8"?>
<c:chartSpace xmlns:c="http://schemas.openxmlformats.org/drawingml/2006/chart">
  <c:lang val="en-US"/>
  <c:roundedCorners val="1"/>
  <c:style val="2"/>
  <c:chart>
    <c:title>
      <c:tx>
        <c:rich>
          <a:bodyPr xmlns:a="http://schemas.openxmlformats.org/drawingml/2006/main"/>
          <a:lstStyle xmlns:a="http://schemas.openxmlformats.org/drawingml/2006/main"/>
          <a:p xmlns:a="http://schemas.openxmlformats.org/drawingml/2006/main">
            <a:r>
              <a:rPr sz="1150" b="0" i="0" u="none">
                <a:solidFill>
                  <a:srgbClr val="5A6B84"/>
                </a:solidFill>
                <a:latin typeface="Calibri"/>
                <a:ea typeface="Calibri"/>
                <a:cs typeface="Calibri"/>
              </a:rPr>
              <a:t>Token reduction by workflow family</a:t>
            </a:r>
          </a:p>
        </c:rich>
      </c:tx>
      <c:overlay val="0"/>
      <c:txPr>
        <a:bodyPr xmlns:a="http://schemas.openxmlformats.org/drawingml/2006/main" anchorCtr="1"/>
        <a:lstStyle xmlns:a="http://schemas.openxmlformats.org/drawingml/2006/main"/>
        <a:p xmlns:a="http://schemas.openxmlformats.org/drawingml/2006/main">
          <a:pPr>
            <a:defRPr sz="1150" b="0" i="0" u="none">
              <a:solidFill>
                <a:srgbClr val="5A6B84"/>
              </a:solidFill>
              <a:latin typeface="Calibri"/>
              <a:ea typeface="Calibri"/>
              <a:cs typeface="Calibri"/>
            </a:defRPr>
          </a:pPr>
        </a:p>
      </c:txPr>
    </c:title>
    <c:autoTitleDeleted val="0"/>
    <c:plotArea>
      <c:layout/>
      <c:barChart>
        <c:barDir val="col"/>
        <c:grouping val="clustered"/>
        <c:varyColors val="0"/>
        <c:ser>
          <c:idx val="0"/>
          <c:order val="0"/>
          <c:tx>
            <c:strRef>
              <c:f>Sheet1!$B$1</c:f>
              <c:strCache>
                <c:ptCount val="1"/>
                <c:pt idx="0">
                  <c:v>Token reduction (%)</c:v>
                </c:pt>
              </c:strCache>
            </c:strRef>
          </c:tx>
          <c:spPr>
            <a:solidFill xmlns:a="http://schemas.openxmlformats.org/drawingml/2006/main">
              <a:srgbClr val="1F8A99"/>
            </a:solidFill>
          </c:spPr>
          <c:dPt>
            <c:idx val="1"/>
            <c:spPr>
              <a:solidFill xmlns:a="http://schemas.openxmlformats.org/drawingml/2006/main">
                <a:srgbClr val="A93B2B"/>
              </a:solidFill>
            </c:spPr>
          </c:dPt>
          <c:cat>
            <c:strRef>
              <c:f>Sheet1!$A$2:$A$4</c:f>
              <c:strCache>
                <c:ptCount val="3"/>
                <c:pt idx="0">
                  <c:v>Issue type</c:v>
                </c:pt>
                <c:pt idx="1">
                  <c:v>PR outcome</c:v>
                </c:pt>
                <c:pt idx="2">
                  <c:v>Backlog attention</c:v>
                </c:pt>
              </c:strCache>
            </c:strRef>
          </c:cat>
          <c:val>
            <c:numRef>
              <c:f>Sheet1!$B$2:$B$4</c:f>
              <c:numCache>
                <c:formatCode>General</c:formatCode>
                <c:ptCount val="3"/>
                <c:pt idx="0">
                  <c:v>39.5</c:v>
                </c:pt>
                <c:pt idx="1">
                  <c:v>80.8</c:v>
                </c:pt>
                <c:pt idx="2">
                  <c:v>81.4</c:v>
                </c:pt>
              </c:numCache>
            </c:numRef>
          </c:val>
        </c:ser>
        <c:dLbls>
          <c:showLegendKey val="0"/>
          <c:showVal val="1"/>
          <c:showCatName val="0"/>
          <c:showSerName val="0"/>
          <c:showPercent val="0"/>
          <c:showBubbleSize val="0"/>
          <c:showLeaderLines val="0"/>
        </c:dLbls>
        <c:gapWidth val="90"/>
        <c:axId val="48650112"/>
        <c:axId val="48672768"/>
      </c:barChart>
      <c:catAx>
        <c:axId val="48650112"/>
        <c:scaling>
          <c:orientation val="minMax"/>
        </c:scaling>
        <c:delete val="0"/>
        <c:axPos val="b"/>
        <c:numFmt formatCode="General" sourceLinked="1"/>
        <c:majorTickMark val="out"/>
        <c:minorTickMark val="none"/>
        <c:tickLblPos val="low"/>
        <c:spPr>
          <a:ln xmlns:a="http://schemas.openxmlformats.org/drawingml/2006/main" w="12700">
            <a:noFill/>
            <a:prstDash val="solid"/>
          </a:ln>
        </c:spPr>
        <c:txPr>
          <a:bodyPr xmlns:a="http://schemas.openxmlformats.org/drawingml/2006/main" anchorCtr="1"/>
          <a:lstStyle xmlns:a="http://schemas.openxmlformats.org/drawingml/2006/main"/>
          <a:p xmlns:a="http://schemas.openxmlformats.org/drawingml/2006/main">
            <a:pPr>
              <a:defRPr sz="1150" b="0" i="0" u="none">
                <a:solidFill>
                  <a:srgbClr val="5A6B84"/>
                </a:solidFill>
                <a:latin typeface="Calibri"/>
                <a:ea typeface="Calibri"/>
                <a:cs typeface="Calibri"/>
              </a:defRPr>
            </a:pPr>
          </a:p>
        </c:txPr>
        <c:crossAx val="48672768"/>
        <c:crosses val="autoZero"/>
        <c:lblAlgn val="ctr"/>
        <c:lblOffset val="100"/>
        <c:noMultiLvlLbl val="0"/>
      </c:catAx>
      <c:valAx>
        <c:axId val="48672768"/>
        <c:scaling>
          <c:orientation val="minMax"/>
          <c:max val="100"/>
        </c:scaling>
        <c:delete val="0"/>
        <c:axPos val="l"/>
        <c:majorGridlines>
          <c:spPr>
            <a:ln xmlns:a="http://schemas.openxmlformats.org/drawingml/2006/main" w="9525">
              <a:solidFill>
                <a:srgbClr val="E7EDF3"/>
              </a:solidFill>
              <a:prstDash val="solid"/>
            </a:ln>
          </c:spPr>
        </c:majorGridlines>
        <c:numFmt formatCode="0\%" sourceLinked="0"/>
        <c:majorTickMark val="out"/>
        <c:minorTickMark val="none"/>
        <c:tickLblPos val="nextTo"/>
        <c:spPr>
          <a:ln xmlns:a="http://schemas.openxmlformats.org/drawingml/2006/main" w="12700">
            <a:noFill/>
            <a:prstDash val="solid"/>
          </a:ln>
        </c:spPr>
        <c:txPr>
          <a:bodyPr xmlns:a="http://schemas.openxmlformats.org/drawingml/2006/main" anchorCtr="1"/>
          <a:lstStyle xmlns:a="http://schemas.openxmlformats.org/drawingml/2006/main"/>
          <a:p xmlns:a="http://schemas.openxmlformats.org/drawingml/2006/main">
            <a:pPr>
              <a:defRPr sz="1000" b="0" i="0" u="none">
                <a:solidFill>
                  <a:srgbClr val="5A6B84"/>
                </a:solidFill>
                <a:latin typeface="Calibri"/>
                <a:ea typeface="Calibri"/>
                <a:cs typeface="Calibri"/>
              </a:defRPr>
            </a:pPr>
          </a:p>
        </c:txPr>
        <c:crossAx val="48650112"/>
        <c:crosses val="autoZero"/>
        <c:crossBetween val="between"/>
      </c:valAx>
    </c:plotArea>
    <c:plotVisOnly val="1"/>
  </c:chart>
  <c:spPr>
    <a:noFill xmlns:a="http://schemas.openxmlformats.org/drawingml/2006/main"/>
    <a:ln xmlns:a="http://schemas.openxmlformats.org/drawingml/2006/main">
      <a:noFill/>
    </a:ln>
  </c:spPr>
  <c:externalData xmlns:r="http://schemas.openxmlformats.org/officeDocument/2006/relationships" r:id="rId1">
    <c:autoUpdate val="0"/>
  </c:externalData>
</c:chartSpace>
</file>

<file path=ppt/charts/chart2.xml><?xml version="1.0" encoding="utf-8"?>
<c:chartSpace xmlns:c="http://schemas.openxmlformats.org/drawingml/2006/chart">
  <c:lang val="en-US"/>
  <c:roundedCorners val="1"/>
  <c:style val="2"/>
  <c:chart>
    <c:title>
      <c:tx>
        <c:rich>
          <a:bodyPr xmlns:a="http://schemas.openxmlformats.org/drawingml/2006/main"/>
          <a:lstStyle xmlns:a="http://schemas.openxmlformats.org/drawingml/2006/main"/>
          <a:p xmlns:a="http://schemas.openxmlformats.org/drawingml/2006/main">
            <a:r>
              <a:rPr sz="1150" b="0" i="0" u="none">
                <a:solidFill>
                  <a:srgbClr val="5A6B84"/>
                </a:solidFill>
                <a:latin typeface="Calibri"/>
                <a:ea typeface="Calibri"/>
                <a:cs typeface="Calibri"/>
              </a:rPr>
              <a:t>Token reduction by workflow family</a:t>
            </a:r>
          </a:p>
        </c:rich>
      </c:tx>
      <c:overlay val="0"/>
      <c:txPr>
        <a:bodyPr xmlns:a="http://schemas.openxmlformats.org/drawingml/2006/main" anchorCtr="1"/>
        <a:lstStyle xmlns:a="http://schemas.openxmlformats.org/drawingml/2006/main"/>
        <a:p xmlns:a="http://schemas.openxmlformats.org/drawingml/2006/main">
          <a:pPr>
            <a:defRPr sz="1150" b="0" i="0" u="none">
              <a:solidFill>
                <a:srgbClr val="5A6B84"/>
              </a:solidFill>
              <a:latin typeface="Calibri"/>
              <a:ea typeface="Calibri"/>
              <a:cs typeface="Calibri"/>
            </a:defRPr>
          </a:pPr>
        </a:p>
      </c:txPr>
    </c:title>
    <c:autoTitleDeleted val="0"/>
    <c:plotArea>
      <c:layout/>
      <c:barChart>
        <c:barDir val="col"/>
        <c:grouping val="clustered"/>
        <c:varyColors val="0"/>
        <c:ser>
          <c:idx val="0"/>
          <c:order val="0"/>
          <c:tx>
            <c:strRef>
              <c:f>Sheet1!$B$1</c:f>
              <c:strCache>
                <c:ptCount val="1"/>
                <c:pt idx="0">
                  <c:v>Token reduction (%)</c:v>
                </c:pt>
              </c:strCache>
            </c:strRef>
          </c:tx>
          <c:spPr>
            <a:solidFill xmlns:a="http://schemas.openxmlformats.org/drawingml/2006/main">
              <a:srgbClr val="1F8A99"/>
            </a:solidFill>
          </c:spPr>
          <c:dPt>
            <c:idx val="1"/>
            <c:spPr>
              <a:solidFill xmlns:a="http://schemas.openxmlformats.org/drawingml/2006/main">
                <a:srgbClr val="A93B2B"/>
              </a:solidFill>
            </c:spPr>
          </c:dPt>
          <c:cat>
            <c:strRef>
              <c:f>Sheet1!$A$2:$A$4</c:f>
              <c:strCache>
                <c:ptCount val="3"/>
                <c:pt idx="0">
                  <c:v>Issue type</c:v>
                </c:pt>
                <c:pt idx="1">
                  <c:v>PR outcome</c:v>
                </c:pt>
                <c:pt idx="2">
                  <c:v>Backlog attention</c:v>
                </c:pt>
              </c:strCache>
            </c:strRef>
          </c:cat>
          <c:val>
            <c:numRef>
              <c:f>Sheet1!$B$2:$B$4</c:f>
              <c:numCache>
                <c:formatCode>General</c:formatCode>
                <c:ptCount val="3"/>
                <c:pt idx="0">
                  <c:v>39.5</c:v>
                </c:pt>
                <c:pt idx="1">
                  <c:v>80.8</c:v>
                </c:pt>
                <c:pt idx="2">
                  <c:v>81.4</c:v>
                </c:pt>
              </c:numCache>
            </c:numRef>
          </c:val>
        </c:ser>
        <c:dLbls>
          <c:showLegendKey val="0"/>
          <c:showVal val="1"/>
          <c:showCatName val="0"/>
          <c:showSerName val="0"/>
          <c:showPercent val="0"/>
          <c:showBubbleSize val="0"/>
          <c:showLeaderLines val="0"/>
        </c:dLbls>
        <c:gapWidth val="90"/>
        <c:axId val="48650112"/>
        <c:axId val="48672768"/>
      </c:barChart>
      <c:catAx>
        <c:axId val="48650112"/>
        <c:scaling>
          <c:orientation val="minMax"/>
        </c:scaling>
        <c:delete val="0"/>
        <c:axPos val="b"/>
        <c:numFmt formatCode="General" sourceLinked="1"/>
        <c:majorTickMark val="out"/>
        <c:minorTickMark val="none"/>
        <c:tickLblPos val="low"/>
        <c:spPr>
          <a:ln xmlns:a="http://schemas.openxmlformats.org/drawingml/2006/main" w="12700">
            <a:noFill/>
            <a:prstDash val="solid"/>
          </a:ln>
        </c:spPr>
        <c:txPr>
          <a:bodyPr xmlns:a="http://schemas.openxmlformats.org/drawingml/2006/main" anchorCtr="1"/>
          <a:lstStyle xmlns:a="http://schemas.openxmlformats.org/drawingml/2006/main"/>
          <a:p xmlns:a="http://schemas.openxmlformats.org/drawingml/2006/main">
            <a:pPr>
              <a:defRPr sz="1150" b="0" i="0" u="none">
                <a:solidFill>
                  <a:srgbClr val="5A6B84"/>
                </a:solidFill>
                <a:latin typeface="Calibri"/>
                <a:ea typeface="Calibri"/>
                <a:cs typeface="Calibri"/>
              </a:defRPr>
            </a:pPr>
          </a:p>
        </c:txPr>
        <c:crossAx val="48672768"/>
        <c:crosses val="autoZero"/>
        <c:lblAlgn val="ctr"/>
        <c:lblOffset val="100"/>
        <c:noMultiLvlLbl val="0"/>
      </c:catAx>
      <c:valAx>
        <c:axId val="48672768"/>
        <c:scaling>
          <c:orientation val="minMax"/>
          <c:max val="100"/>
        </c:scaling>
        <c:delete val="0"/>
        <c:axPos val="l"/>
        <c:majorGridlines>
          <c:spPr>
            <a:ln xmlns:a="http://schemas.openxmlformats.org/drawingml/2006/main" w="9525">
              <a:solidFill>
                <a:srgbClr val="E7EDF3"/>
              </a:solidFill>
              <a:prstDash val="solid"/>
            </a:ln>
          </c:spPr>
        </c:majorGridlines>
        <c:numFmt formatCode="0\%" sourceLinked="0"/>
        <c:majorTickMark val="out"/>
        <c:minorTickMark val="none"/>
        <c:tickLblPos val="nextTo"/>
        <c:spPr>
          <a:ln xmlns:a="http://schemas.openxmlformats.org/drawingml/2006/main" w="12700">
            <a:noFill/>
            <a:prstDash val="solid"/>
          </a:ln>
        </c:spPr>
        <c:txPr>
          <a:bodyPr xmlns:a="http://schemas.openxmlformats.org/drawingml/2006/main" anchorCtr="1"/>
          <a:lstStyle xmlns:a="http://schemas.openxmlformats.org/drawingml/2006/main"/>
          <a:p xmlns:a="http://schemas.openxmlformats.org/drawingml/2006/main">
            <a:pPr>
              <a:defRPr sz="1000" b="0" i="0" u="none">
                <a:solidFill>
                  <a:srgbClr val="5A6B84"/>
                </a:solidFill>
                <a:latin typeface="Calibri"/>
                <a:ea typeface="Calibri"/>
                <a:cs typeface="Calibri"/>
              </a:defRPr>
            </a:pPr>
          </a:p>
        </c:txPr>
        <c:crossAx val="48650112"/>
        <c:crosses val="autoZero"/>
        <c:crossBetween val="between"/>
      </c:valAx>
    </c:plotArea>
    <c:plotVisOnly val="1"/>
  </c:chart>
  <c:spPr>
    <a:noFill xmlns:a="http://schemas.openxmlformats.org/drawingml/2006/main"/>
    <a:ln xmlns:a="http://schemas.openxmlformats.org/drawingml/2006/main">
      <a:noFill/>
    </a:ln>
  </c:spPr>
  <c:externalData xmlns:r="http://schemas.openxmlformats.org/officeDocument/2006/relationships" r:id="rId1">
    <c:autoUpdate val="0"/>
  </c:externalData>
</c:chartSpace>
</file>

<file path=ppt/charts/chart3.xml><?xml version="1.0" encoding="utf-8"?>
<c:chartSpace xmlns:c="http://schemas.openxmlformats.org/drawingml/2006/chart">
  <c:lang val="en-US"/>
  <c:roundedCorners val="1"/>
  <c:style val="2"/>
  <c:chart>
    <c:title>
      <c:tx>
        <c:rich>
          <a:bodyPr xmlns:a="http://schemas.openxmlformats.org/drawingml/2006/main"/>
          <a:lstStyle xmlns:a="http://schemas.openxmlformats.org/drawingml/2006/main"/>
          <a:p xmlns:a="http://schemas.openxmlformats.org/drawingml/2006/main">
            <a:r>
              <a:rPr sz="1150" b="0" i="0" u="none">
                <a:solidFill>
                  <a:srgbClr val="5A6B84"/>
                </a:solidFill>
                <a:latin typeface="Calibri"/>
                <a:ea typeface="Calibri"/>
                <a:cs typeface="Calibri"/>
              </a:rPr>
              <a:t>Resource use per episode, normalized to the unchanged agent (%)</a:t>
            </a:r>
          </a:p>
        </c:rich>
      </c:tx>
      <c:overlay val="0"/>
      <c:txPr>
        <a:bodyPr xmlns:a="http://schemas.openxmlformats.org/drawingml/2006/main" anchorCtr="1"/>
        <a:lstStyle xmlns:a="http://schemas.openxmlformats.org/drawingml/2006/main"/>
        <a:p xmlns:a="http://schemas.openxmlformats.org/drawingml/2006/main">
          <a:pPr>
            <a:defRPr sz="1150" b="0" i="0" u="none">
              <a:solidFill>
                <a:srgbClr val="5A6B84"/>
              </a:solidFill>
              <a:latin typeface="Calibri"/>
              <a:ea typeface="Calibri"/>
              <a:cs typeface="Calibri"/>
            </a:defRPr>
          </a:pPr>
        </a:p>
      </c:txPr>
    </c:title>
    <c:autoTitleDeleted val="0"/>
    <c:plotArea>
      <c:layout/>
      <c:barChart>
        <c:barDir val="col"/>
        <c:grouping val="clustered"/>
        <c:varyColors val="0"/>
        <c:ser>
          <c:idx val="0"/>
          <c:order val="0"/>
          <c:tx>
            <c:strRef>
              <c:f>Sheet1!$B$1</c:f>
              <c:strCache>
                <c:ptCount val="1"/>
                <c:pt idx="0">
                  <c:v>Unchanged agent</c:v>
                </c:pt>
              </c:strCache>
            </c:strRef>
          </c:tx>
          <c:spPr>
            <a:solidFill xmlns:a="http://schemas.openxmlformats.org/drawingml/2006/main">
              <a:srgbClr val="9BD0D6"/>
            </a:solidFill>
          </c:spPr>
          <c:cat>
            <c:strRef>
              <c:f>Sheet1!$A$2:$A$6</c:f>
              <c:strCache>
                <c:ptCount val="5"/>
                <c:pt idx="0">
                  <c:v>Provider
requests</c:v>
                </c:pt>
                <c:pt idx="1">
                  <c:v>Tool calls</c:v>
                </c:pt>
                <c:pt idx="2">
                  <c:v>Total tokens</c:v>
                </c:pt>
                <c:pt idx="3">
                  <c:v>Wall time</c:v>
                </c:pt>
                <c:pt idx="4">
                  <c:v>Estimated cost</c:v>
                </c:pt>
              </c:strCache>
            </c:strRef>
          </c:cat>
          <c:val>
            <c:numRef>
              <c:f>Sheet1!$B$2:$B$6</c:f>
              <c:numCache>
                <c:formatCode>General</c:formatCode>
                <c:ptCount val="5"/>
                <c:pt idx="0">
                  <c:v>100</c:v>
                </c:pt>
                <c:pt idx="1">
                  <c:v>100</c:v>
                </c:pt>
                <c:pt idx="2">
                  <c:v>100</c:v>
                </c:pt>
                <c:pt idx="3">
                  <c:v>100</c:v>
                </c:pt>
                <c:pt idx="4">
                  <c:v>100</c:v>
                </c:pt>
              </c:numCache>
            </c:numRef>
          </c:val>
        </c:ser>
        <c:ser>
          <c:idx val="1"/>
          <c:order val="1"/>
          <c:tx>
            <c:strRef>
              <c:f>Sheet1!$C$1</c:f>
              <c:strCache>
                <c:ptCount val="1"/>
                <c:pt idx="0">
                  <c:v>GAC two-read prefix</c:v>
                </c:pt>
              </c:strCache>
            </c:strRef>
          </c:tx>
          <c:spPr>
            <a:solidFill xmlns:a="http://schemas.openxmlformats.org/drawingml/2006/main">
              <a:srgbClr val="1F8A99"/>
            </a:solidFill>
          </c:spPr>
          <c:cat>
            <c:strRef>
              <c:f>Sheet1!$A$2:$A$6</c:f>
              <c:strCache>
                <c:ptCount val="5"/>
                <c:pt idx="0">
                  <c:v>Provider
requests</c:v>
                </c:pt>
                <c:pt idx="1">
                  <c:v>Tool calls</c:v>
                </c:pt>
                <c:pt idx="2">
                  <c:v>Total tokens</c:v>
                </c:pt>
                <c:pt idx="3">
                  <c:v>Wall time</c:v>
                </c:pt>
                <c:pt idx="4">
                  <c:v>Estimated cost</c:v>
                </c:pt>
              </c:strCache>
            </c:strRef>
          </c:cat>
          <c:val>
            <c:numRef>
              <c:f>Sheet1!$C$2:$C$6</c:f>
              <c:numCache>
                <c:formatCode>General</c:formatCode>
                <c:ptCount val="5"/>
                <c:pt idx="0">
                  <c:v>50</c:v>
                </c:pt>
                <c:pt idx="1">
                  <c:v>100</c:v>
                </c:pt>
                <c:pt idx="2">
                  <c:v>60.5</c:v>
                </c:pt>
                <c:pt idx="3">
                  <c:v>48.2</c:v>
                </c:pt>
                <c:pt idx="4">
                  <c:v>68</c:v>
                </c:pt>
              </c:numCache>
            </c:numRef>
          </c:val>
        </c:ser>
        <c:ser>
          <c:idx val="2"/>
          <c:order val="2"/>
          <c:tx>
            <c:strRef>
              <c:f>Sheet1!$D$1</c:f>
              <c:strCache>
                <c:ptCount val="1"/>
                <c:pt idx="0">
                  <c:v>Hand-written macro</c:v>
                </c:pt>
              </c:strCache>
            </c:strRef>
          </c:tx>
          <c:spPr>
            <a:solidFill xmlns:a="http://schemas.openxmlformats.org/drawingml/2006/main">
              <a:srgbClr val="A93B2B"/>
            </a:solidFill>
          </c:spPr>
          <c:cat>
            <c:strRef>
              <c:f>Sheet1!$A$2:$A$6</c:f>
              <c:strCache>
                <c:ptCount val="5"/>
                <c:pt idx="0">
                  <c:v>Provider
requests</c:v>
                </c:pt>
                <c:pt idx="1">
                  <c:v>Tool calls</c:v>
                </c:pt>
                <c:pt idx="2">
                  <c:v>Total tokens</c:v>
                </c:pt>
                <c:pt idx="3">
                  <c:v>Wall time</c:v>
                </c:pt>
                <c:pt idx="4">
                  <c:v>Estimated cost</c:v>
                </c:pt>
              </c:strCache>
            </c:strRef>
          </c:cat>
          <c:val>
            <c:numRef>
              <c:f>Sheet1!$D$2:$D$6</c:f>
              <c:numCache>
                <c:formatCode>General</c:formatCode>
                <c:ptCount val="5"/>
                <c:pt idx="0">
                  <c:v>50</c:v>
                </c:pt>
                <c:pt idx="1">
                  <c:v>33.3</c:v>
                </c:pt>
                <c:pt idx="2">
                  <c:v>41.8</c:v>
                </c:pt>
                <c:pt idx="3">
                  <c:v>52.8</c:v>
                </c:pt>
                <c:pt idx="4">
                  <c:v>62.5</c:v>
                </c:pt>
              </c:numCache>
            </c:numRef>
          </c:val>
        </c:ser>
        <c:dLbls>
          <c:showLegendKey val="0"/>
          <c:showVal val="1"/>
          <c:showCatName val="0"/>
          <c:showSerName val="0"/>
          <c:showPercent val="0"/>
          <c:showBubbleSize val="0"/>
          <c:showLeaderLines val="0"/>
        </c:dLbls>
        <c:gapWidth val="45"/>
        <c:axId val="48650112"/>
        <c:axId val="48672768"/>
      </c:barChart>
      <c:catAx>
        <c:axId val="48650112"/>
        <c:scaling>
          <c:orientation val="minMax"/>
        </c:scaling>
        <c:delete val="0"/>
        <c:axPos val="b"/>
        <c:numFmt formatCode="General" sourceLinked="1"/>
        <c:majorTickMark val="out"/>
        <c:minorTickMark val="none"/>
        <c:tickLblPos val="low"/>
        <c:spPr>
          <a:ln xmlns:a="http://schemas.openxmlformats.org/drawingml/2006/main" w="12700">
            <a:noFill/>
            <a:prstDash val="solid"/>
          </a:ln>
        </c:spPr>
        <c:txPr>
          <a:bodyPr xmlns:a="http://schemas.openxmlformats.org/drawingml/2006/main" anchorCtr="1"/>
          <a:lstStyle xmlns:a="http://schemas.openxmlformats.org/drawingml/2006/main"/>
          <a:p xmlns:a="http://schemas.openxmlformats.org/drawingml/2006/main">
            <a:pPr>
              <a:defRPr sz="1000" b="0" i="0" u="none">
                <a:solidFill>
                  <a:srgbClr val="5A6B84"/>
                </a:solidFill>
                <a:latin typeface="Calibri"/>
                <a:ea typeface="Calibri"/>
                <a:cs typeface="Calibri"/>
              </a:defRPr>
            </a:pPr>
          </a:p>
        </c:txPr>
        <c:crossAx val="48672768"/>
        <c:crosses val="autoZero"/>
        <c:lblAlgn val="ctr"/>
        <c:lblOffset val="100"/>
        <c:noMultiLvlLbl val="0"/>
      </c:catAx>
      <c:valAx>
        <c:axId val="48672768"/>
        <c:scaling>
          <c:orientation val="minMax"/>
          <c:max val="110"/>
        </c:scaling>
        <c:delete val="0"/>
        <c:axPos val="l"/>
        <c:majorGridlines>
          <c:spPr>
            <a:ln xmlns:a="http://schemas.openxmlformats.org/drawingml/2006/main" w="9525">
              <a:solidFill>
                <a:srgbClr val="E7EDF3"/>
              </a:solidFill>
              <a:prstDash val="solid"/>
            </a:ln>
          </c:spPr>
        </c:majorGridlines>
        <c:numFmt formatCode="0&quot;%&quot;" sourceLinked="0"/>
        <c:majorTickMark val="out"/>
        <c:minorTickMark val="none"/>
        <c:tickLblPos val="nextTo"/>
        <c:spPr>
          <a:ln xmlns:a="http://schemas.openxmlformats.org/drawingml/2006/main" w="12700">
            <a:noFill/>
            <a:prstDash val="solid"/>
          </a:ln>
        </c:spPr>
        <c:txPr>
          <a:bodyPr xmlns:a="http://schemas.openxmlformats.org/drawingml/2006/main" anchorCtr="1"/>
          <a:lstStyle xmlns:a="http://schemas.openxmlformats.org/drawingml/2006/main"/>
          <a:p xmlns:a="http://schemas.openxmlformats.org/drawingml/2006/main">
            <a:pPr>
              <a:defRPr sz="1000" b="0" i="0" u="none">
                <a:solidFill>
                  <a:srgbClr val="5A6B84"/>
                </a:solidFill>
                <a:latin typeface="Calibri"/>
                <a:ea typeface="Calibri"/>
                <a:cs typeface="Calibri"/>
              </a:defRPr>
            </a:pPr>
          </a:p>
        </c:txPr>
        <c:crossAx val="48650112"/>
        <c:crosses val="autoZero"/>
        <c:crossBetween val="between"/>
      </c:valAx>
    </c:plotArea>
    <c:legend>
      <c:legendPos val="b"/>
      <c:overlay val="0"/>
      <c:txPr>
        <a:bodyPr xmlns:a="http://schemas.openxmlformats.org/drawingml/2006/main" anchorCtr="1"/>
        <a:lstStyle xmlns:a="http://schemas.openxmlformats.org/drawingml/2006/main"/>
        <a:p xmlns:a="http://schemas.openxmlformats.org/drawingml/2006/main">
          <a:pPr>
            <a:defRPr sz="1050">
              <a:solidFill>
                <a:srgbClr val="24354F"/>
              </a:solidFill>
              <a:latin typeface="Calibri"/>
              <a:ea typeface="Calibri"/>
              <a:cs typeface="Calibri"/>
            </a:defRPr>
          </a:pPr>
        </a:p>
      </c:txPr>
    </c:legend>
    <c:plotVisOnly val="1"/>
  </c:chart>
  <c:spPr>
    <a:noFill xmlns:a="http://schemas.openxmlformats.org/drawingml/2006/main"/>
    <a:ln xmlns:a="http://schemas.openxmlformats.org/drawingml/2006/main">
      <a:noFill/>
    </a:ln>
  </c:spPr>
  <c:externalData xmlns:r="http://schemas.openxmlformats.org/officeDocument/2006/relationships" r:id="rId1">
    <c:autoUpdate val="0"/>
  </c:externalData>
</c:chartSpace>
</file>

<file path=ppt/charts/chart4.xml><?xml version="1.0" encoding="utf-8"?>
<c:chartSpace xmlns:c="http://schemas.openxmlformats.org/drawingml/2006/chart">
  <c:lang val="en-US"/>
  <c:roundedCorners val="1"/>
  <c:style val="2"/>
  <c:chart>
    <c:title>
      <c:tx>
        <c:rich>
          <a:bodyPr xmlns:a="http://schemas.openxmlformats.org/drawingml/2006/main"/>
          <a:lstStyle xmlns:a="http://schemas.openxmlformats.org/drawingml/2006/main"/>
          <a:p xmlns:a="http://schemas.openxmlformats.org/drawingml/2006/main">
            <a:r>
              <a:rPr sz="1150" b="0" i="0" u="none">
                <a:solidFill>
                  <a:srgbClr val="5A6B84"/>
                </a:solidFill>
                <a:latin typeface="Calibri"/>
                <a:ea typeface="Calibri"/>
                <a:cs typeface="Calibri"/>
              </a:rPr>
              <a:t>Saving versus baseline per demonstration condition (%)</a:t>
            </a:r>
          </a:p>
        </c:rich>
      </c:tx>
      <c:overlay val="0"/>
      <c:txPr>
        <a:bodyPr xmlns:a="http://schemas.openxmlformats.org/drawingml/2006/main" anchorCtr="1"/>
        <a:lstStyle xmlns:a="http://schemas.openxmlformats.org/drawingml/2006/main"/>
        <a:p xmlns:a="http://schemas.openxmlformats.org/drawingml/2006/main">
          <a:pPr>
            <a:defRPr sz="1150" b="0" i="0" u="none">
              <a:solidFill>
                <a:srgbClr val="5A6B84"/>
              </a:solidFill>
              <a:latin typeface="Calibri"/>
              <a:ea typeface="Calibri"/>
              <a:cs typeface="Calibri"/>
            </a:defRPr>
          </a:pPr>
        </a:p>
      </c:txPr>
    </c:title>
    <c:autoTitleDeleted val="0"/>
    <c:plotArea>
      <c:layout/>
      <c:barChart>
        <c:barDir val="col"/>
        <c:grouping val="clustered"/>
        <c:varyColors val="0"/>
        <c:ser>
          <c:idx val="0"/>
          <c:order val="0"/>
          <c:tx>
            <c:strRef>
              <c:f>Sheet1!$B$1</c:f>
              <c:strCache>
                <c:ptCount val="1"/>
                <c:pt idx="0">
                  <c:v>Tokens saved</c:v>
                </c:pt>
              </c:strCache>
            </c:strRef>
          </c:tx>
          <c:spPr>
            <a:solidFill xmlns:a="http://schemas.openxmlformats.org/drawingml/2006/main">
              <a:srgbClr val="1F8A99"/>
            </a:solidFill>
          </c:spPr>
          <c:cat>
            <c:strRef>
              <c:f>Sheet1!$A$2:$A$7</c:f>
              <c:strCache>
                <c:ptCount val="6"/>
                <c:pt idx="0">
                  <c:v>A  linear read prefix</c:v>
                </c:pt>
                <c:pt idx="1">
                  <c:v>B  ACL-scoped retrieval</c:v>
                </c:pt>
                <c:pt idx="2">
                  <c:v>C  handoff barrier</c:v>
                </c:pt>
                <c:pt idx="3">
                  <c:v>E  branches + write</c:v>
                </c:pt>
                <c:pt idx="4">
                  <c:v>F  route specialization</c:v>
                </c:pt>
                <c:pt idx="5">
                  <c:v>E′  refused (control)</c:v>
                </c:pt>
              </c:strCache>
            </c:strRef>
          </c:cat>
          <c:val>
            <c:numRef>
              <c:f>Sheet1!$B$2:$B$7</c:f>
              <c:numCache>
                <c:formatCode>General</c:formatCode>
                <c:ptCount val="6"/>
                <c:pt idx="0">
                  <c:v>79.6</c:v>
                </c:pt>
                <c:pt idx="1">
                  <c:v>76.3</c:v>
                </c:pt>
                <c:pt idx="2">
                  <c:v>73.8</c:v>
                </c:pt>
                <c:pt idx="3">
                  <c:v>66.4</c:v>
                </c:pt>
                <c:pt idx="4">
                  <c:v>16.8</c:v>
                </c:pt>
                <c:pt idx="5">
                  <c:v>-0.2</c:v>
                </c:pt>
              </c:numCache>
            </c:numRef>
          </c:val>
        </c:ser>
        <c:ser>
          <c:idx val="1"/>
          <c:order val="1"/>
          <c:tx>
            <c:strRef>
              <c:f>Sheet1!$C$1</c:f>
              <c:strCache>
                <c:ptCount val="1"/>
                <c:pt idx="0">
                  <c:v>Cost saved</c:v>
                </c:pt>
              </c:strCache>
            </c:strRef>
          </c:tx>
          <c:spPr>
            <a:solidFill xmlns:a="http://schemas.openxmlformats.org/drawingml/2006/main">
              <a:srgbClr val="A93B2B"/>
            </a:solidFill>
          </c:spPr>
          <c:cat>
            <c:strRef>
              <c:f>Sheet1!$A$2:$A$7</c:f>
              <c:strCache>
                <c:ptCount val="6"/>
                <c:pt idx="0">
                  <c:v>A  linear read prefix</c:v>
                </c:pt>
                <c:pt idx="1">
                  <c:v>B  ACL-scoped retrieval</c:v>
                </c:pt>
                <c:pt idx="2">
                  <c:v>C  handoff barrier</c:v>
                </c:pt>
                <c:pt idx="3">
                  <c:v>E  branches + write</c:v>
                </c:pt>
                <c:pt idx="4">
                  <c:v>F  route specialization</c:v>
                </c:pt>
                <c:pt idx="5">
                  <c:v>E′  refused (control)</c:v>
                </c:pt>
              </c:strCache>
            </c:strRef>
          </c:cat>
          <c:val>
            <c:numRef>
              <c:f>Sheet1!$C$2:$C$7</c:f>
              <c:numCache>
                <c:formatCode>General</c:formatCode>
                <c:ptCount val="6"/>
                <c:pt idx="0">
                  <c:v>73.6</c:v>
                </c:pt>
                <c:pt idx="1">
                  <c:v>68.7</c:v>
                </c:pt>
                <c:pt idx="2">
                  <c:v>75.5</c:v>
                </c:pt>
                <c:pt idx="3">
                  <c:v>-8.3</c:v>
                </c:pt>
                <c:pt idx="4">
                  <c:v>-123</c:v>
                </c:pt>
                <c:pt idx="5">
                  <c:v>-55.4</c:v>
                </c:pt>
              </c:numCache>
            </c:numRef>
          </c:val>
        </c:ser>
        <c:dLbls>
          <c:showLegendKey val="0"/>
          <c:showVal val="1"/>
          <c:showCatName val="0"/>
          <c:showSerName val="0"/>
          <c:showPercent val="0"/>
          <c:showBubbleSize val="0"/>
          <c:showLeaderLines val="0"/>
        </c:dLbls>
        <c:gapWidth val="55"/>
        <c:axId val="48650112"/>
        <c:axId val="48672768"/>
      </c:barChart>
      <c:catAx>
        <c:axId val="48650112"/>
        <c:scaling>
          <c:orientation val="minMax"/>
        </c:scaling>
        <c:delete val="0"/>
        <c:axPos val="b"/>
        <c:numFmt formatCode="General" sourceLinked="1"/>
        <c:majorTickMark val="out"/>
        <c:minorTickMark val="none"/>
        <c:tickLblPos val="low"/>
        <c:spPr>
          <a:ln xmlns:a="http://schemas.openxmlformats.org/drawingml/2006/main" w="12700">
            <a:noFill/>
            <a:prstDash val="solid"/>
          </a:ln>
        </c:spPr>
        <c:txPr>
          <a:bodyPr xmlns:a="http://schemas.openxmlformats.org/drawingml/2006/main" anchorCtr="1"/>
          <a:lstStyle xmlns:a="http://schemas.openxmlformats.org/drawingml/2006/main"/>
          <a:p xmlns:a="http://schemas.openxmlformats.org/drawingml/2006/main">
            <a:pPr>
              <a:defRPr sz="900" b="0" i="0" u="none">
                <a:solidFill>
                  <a:srgbClr val="5A6B84"/>
                </a:solidFill>
                <a:latin typeface="Calibri"/>
                <a:ea typeface="Calibri"/>
                <a:cs typeface="Calibri"/>
              </a:defRPr>
            </a:pPr>
          </a:p>
        </c:txPr>
        <c:crossAx val="48672768"/>
        <c:crosses val="autoZero"/>
        <c:lblAlgn val="ctr"/>
        <c:lblOffset val="100"/>
        <c:noMultiLvlLbl val="0"/>
      </c:catAx>
      <c:valAx>
        <c:axId val="48672768"/>
        <c:scaling>
          <c:orientation val="minMax"/>
          <c:max val="100"/>
          <c:min val="-150"/>
        </c:scaling>
        <c:delete val="0"/>
        <c:axPos val="l"/>
        <c:majorGridlines>
          <c:spPr>
            <a:ln xmlns:a="http://schemas.openxmlformats.org/drawingml/2006/main" w="9525">
              <a:solidFill>
                <a:srgbClr val="E7EDF3"/>
              </a:solidFill>
              <a:prstDash val="solid"/>
            </a:ln>
          </c:spPr>
        </c:majorGridlines>
        <c:numFmt formatCode="0&quot;%&quot;" sourceLinked="0"/>
        <c:majorTickMark val="out"/>
        <c:minorTickMark val="none"/>
        <c:tickLblPos val="nextTo"/>
        <c:spPr>
          <a:ln xmlns:a="http://schemas.openxmlformats.org/drawingml/2006/main" w="12700">
            <a:noFill/>
            <a:prstDash val="solid"/>
          </a:ln>
        </c:spPr>
        <c:txPr>
          <a:bodyPr xmlns:a="http://schemas.openxmlformats.org/drawingml/2006/main" anchorCtr="1"/>
          <a:lstStyle xmlns:a="http://schemas.openxmlformats.org/drawingml/2006/main"/>
          <a:p xmlns:a="http://schemas.openxmlformats.org/drawingml/2006/main">
            <a:pPr>
              <a:defRPr sz="1000" b="0" i="0" u="none">
                <a:solidFill>
                  <a:srgbClr val="5A6B84"/>
                </a:solidFill>
                <a:latin typeface="Calibri"/>
                <a:ea typeface="Calibri"/>
                <a:cs typeface="Calibri"/>
              </a:defRPr>
            </a:pPr>
          </a:p>
        </c:txPr>
        <c:crossAx val="48650112"/>
        <c:crosses val="autoZero"/>
        <c:crossBetween val="between"/>
      </c:valAx>
    </c:plotArea>
    <c:legend>
      <c:legendPos val="b"/>
      <c:overlay val="0"/>
      <c:txPr>
        <a:bodyPr xmlns:a="http://schemas.openxmlformats.org/drawingml/2006/main" anchorCtr="1"/>
        <a:lstStyle xmlns:a="http://schemas.openxmlformats.org/drawingml/2006/main"/>
        <a:p xmlns:a="http://schemas.openxmlformats.org/drawingml/2006/main">
          <a:pPr>
            <a:defRPr sz="1050">
              <a:solidFill>
                <a:srgbClr val="24354F"/>
              </a:solidFill>
              <a:latin typeface="Calibri"/>
              <a:ea typeface="Calibri"/>
              <a:cs typeface="Calibri"/>
            </a:defRPr>
          </a:pPr>
        </a:p>
      </c:txPr>
    </c:legend>
    <c:plotVisOnly val="1"/>
  </c:chart>
  <c:spPr>
    <a:noFill xmlns:a="http://schemas.openxmlformats.org/drawingml/2006/main"/>
    <a:ln xmlns:a="http://schemas.openxmlformats.org/drawingml/2006/main">
      <a:noFill/>
    </a:ln>
  </c:spPr>
  <c:externalData xmlns:r="http://schemas.openxmlformats.org/officeDocument/2006/relationships" r:id="rId1">
    <c:autoUpdate val="0"/>
  </c:externalData>
</c:chartSpace>
</file>

<file path=ppt/charts/chart5.xml><?xml version="1.0" encoding="utf-8"?>
<c:chartSpace xmlns:c="http://schemas.openxmlformats.org/drawingml/2006/chart">
  <c:lang val="en-US"/>
  <c:roundedCorners val="1"/>
  <c:style val="2"/>
  <c:chart>
    <c:title>
      <c:tx>
        <c:rich>
          <a:bodyPr xmlns:a="http://schemas.openxmlformats.org/drawingml/2006/main"/>
          <a:lstStyle xmlns:a="http://schemas.openxmlformats.org/drawingml/2006/main"/>
          <a:p xmlns:a="http://schemas.openxmlformats.org/drawingml/2006/main">
            <a:r>
              <a:rPr sz="1050" b="0" i="0" u="none">
                <a:solidFill>
                  <a:srgbClr val="5A6B84"/>
                </a:solidFill>
                <a:latin typeface="Calibri"/>
                <a:ea typeface="Calibri"/>
                <a:cs typeface="Calibri"/>
              </a:rPr>
              <a:t>Mean paired portfolio utility on 30 frozen calibration groups (pp)</a:t>
            </a:r>
          </a:p>
        </c:rich>
      </c:tx>
      <c:overlay val="0"/>
      <c:txPr>
        <a:bodyPr xmlns:a="http://schemas.openxmlformats.org/drawingml/2006/main" anchorCtr="1"/>
        <a:lstStyle xmlns:a="http://schemas.openxmlformats.org/drawingml/2006/main"/>
        <a:p xmlns:a="http://schemas.openxmlformats.org/drawingml/2006/main">
          <a:pPr>
            <a:defRPr sz="1050" b="0" i="0" u="none">
              <a:solidFill>
                <a:srgbClr val="5A6B84"/>
              </a:solidFill>
              <a:latin typeface="Calibri"/>
              <a:ea typeface="Calibri"/>
              <a:cs typeface="Calibri"/>
            </a:defRPr>
          </a:pPr>
        </a:p>
      </c:txPr>
    </c:title>
    <c:autoTitleDeleted val="0"/>
    <c:plotArea>
      <c:layout/>
      <c:barChart>
        <c:barDir val="bar"/>
        <c:grouping val="clustered"/>
        <c:varyColors val="0"/>
        <c:ser>
          <c:idx val="0"/>
          <c:order val="0"/>
          <c:tx>
            <c:strRef>
              <c:f>Sheet1!$B$1</c:f>
              <c:strCache>
                <c:ptCount val="1"/>
                <c:pt idx="0">
                  <c:v>Mean paired utility</c:v>
                </c:pt>
              </c:strCache>
            </c:strRef>
          </c:tx>
          <c:spPr>
            <a:solidFill xmlns:a="http://schemas.openxmlformats.org/drawingml/2006/main">
              <a:srgbClr val="A93B2B"/>
            </a:solidFill>
          </c:spPr>
          <c:dPt>
            <c:idx val="1"/>
            <c:spPr>
              <a:solidFill xmlns:a="http://schemas.openxmlformats.org/drawingml/2006/main">
                <a:srgbClr val="1F8A99"/>
              </a:solidFill>
            </c:spPr>
          </c:dPt>
          <c:cat>
            <c:strRef>
              <c:f>Sheet1!$A$2:$A$3</c:f>
              <c:strCache>
                <c:ptCount val="2"/>
                <c:pt idx="0">
                  <c:v>Hand-written macro</c:v>
                </c:pt>
                <c:pt idx="1">
                  <c:v>Learned compiler</c:v>
                </c:pt>
              </c:strCache>
            </c:strRef>
          </c:cat>
          <c:val>
            <c:numRef>
              <c:f>Sheet1!$B$2:$B$3</c:f>
              <c:numCache>
                <c:formatCode>General</c:formatCode>
                <c:ptCount val="2"/>
                <c:pt idx="0">
                  <c:v>48.9</c:v>
                </c:pt>
                <c:pt idx="1">
                  <c:v>32.7</c:v>
                </c:pt>
              </c:numCache>
            </c:numRef>
          </c:val>
        </c:ser>
        <c:dLbls>
          <c:showLegendKey val="0"/>
          <c:showVal val="1"/>
          <c:showCatName val="0"/>
          <c:showSerName val="0"/>
          <c:showPercent val="0"/>
          <c:showBubbleSize val="0"/>
          <c:showLeaderLines val="0"/>
        </c:dLbls>
        <c:gapWidth val="60"/>
        <c:axId val="48650112"/>
        <c:axId val="48672768"/>
      </c:barChart>
      <c:catAx>
        <c:axId val="48650112"/>
        <c:scaling>
          <c:orientation val="minMax"/>
        </c:scaling>
        <c:delete val="0"/>
        <c:axPos val="l"/>
        <c:numFmt formatCode="General" sourceLinked="1"/>
        <c:majorTickMark val="out"/>
        <c:minorTickMark val="none"/>
        <c:tickLblPos val="nextTo"/>
        <c:spPr>
          <a:ln xmlns:a="http://schemas.openxmlformats.org/drawingml/2006/main" w="12700">
            <a:noFill/>
            <a:prstDash val="solid"/>
          </a:ln>
        </c:spPr>
        <c:txPr>
          <a:bodyPr xmlns:a="http://schemas.openxmlformats.org/drawingml/2006/main" anchorCtr="1"/>
          <a:lstStyle xmlns:a="http://schemas.openxmlformats.org/drawingml/2006/main"/>
          <a:p xmlns:a="http://schemas.openxmlformats.org/drawingml/2006/main">
            <a:pPr>
              <a:defRPr sz="1100" b="0" i="0" u="none">
                <a:solidFill>
                  <a:srgbClr val="5A6B84"/>
                </a:solidFill>
                <a:latin typeface="Calibri"/>
                <a:ea typeface="Calibri"/>
                <a:cs typeface="Calibri"/>
              </a:defRPr>
            </a:pPr>
          </a:p>
        </c:txPr>
        <c:crossAx val="48672768"/>
        <c:crosses val="autoZero"/>
        <c:lblAlgn val="ctr"/>
        <c:lblOffset val="100"/>
        <c:noMultiLvlLbl val="0"/>
      </c:catAx>
      <c:valAx>
        <c:axId val="48672768"/>
        <c:scaling>
          <c:orientation val="minMax"/>
          <c:max val="60"/>
        </c:scaling>
        <c:delete val="0"/>
        <c:axPos val="b"/>
        <c:majorGridlines>
          <c:spPr>
            <a:ln xmlns:a="http://schemas.openxmlformats.org/drawingml/2006/main" w="9525">
              <a:solidFill>
                <a:srgbClr val="E7EDF3"/>
              </a:solidFill>
              <a:prstDash val="solid"/>
            </a:ln>
          </c:spPr>
        </c:majorGridlines>
        <c:numFmt formatCode="General" sourceLinked="0"/>
        <c:majorTickMark val="out"/>
        <c:minorTickMark val="none"/>
        <c:tickLblPos val="low"/>
        <c:spPr>
          <a:ln xmlns:a="http://schemas.openxmlformats.org/drawingml/2006/main" w="12700">
            <a:noFill/>
            <a:prstDash val="solid"/>
          </a:ln>
        </c:spPr>
        <c:txPr>
          <a:bodyPr xmlns:a="http://schemas.openxmlformats.org/drawingml/2006/main" anchorCtr="1"/>
          <a:lstStyle xmlns:a="http://schemas.openxmlformats.org/drawingml/2006/main"/>
          <a:p xmlns:a="http://schemas.openxmlformats.org/drawingml/2006/main">
            <a:pPr>
              <a:defRPr sz="1000" b="0" i="0" u="none">
                <a:solidFill>
                  <a:srgbClr val="5A6B84"/>
                </a:solidFill>
                <a:latin typeface="Calibri"/>
                <a:ea typeface="Calibri"/>
                <a:cs typeface="Calibri"/>
              </a:defRPr>
            </a:pPr>
          </a:p>
        </c:txPr>
        <c:crossAx val="48650112"/>
        <c:crosses val="autoZero"/>
        <c:crossBetween val="between"/>
      </c:valAx>
    </c:plotArea>
    <c:plotVisOnly val="1"/>
  </c:chart>
  <c:spPr>
    <a:noFill xmlns:a="http://schemas.openxmlformats.org/drawingml/2006/main"/>
    <a:ln xmlns:a="http://schemas.openxmlformats.org/drawingml/2006/main">
      <a:noFill/>
    </a:ln>
  </c:spPr>
  <c:externalData xmlns:r="http://schemas.openxmlformats.org/officeDocument/2006/relationships" r:id="rId1">
    <c:autoUpdate val="0"/>
  </c:externalData>
</c:chartSpace>
</file>

<file path=ppt/notesMasters/_rels/notesMaster1.xml.rels>&#65279;<?xml version="1.0" encoding="utf-8"?><Relationships xmlns="http://schemas.openxmlformats.org/package/2006/relationships"><Relationship Type="http://schemas.openxmlformats.org/officeDocument/2006/relationships/theme" Target="/ppt/notesMasters/theme/theme2.xml" Id="Rb0ab3f632ca0450b"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Calibri Light"/>
        <a:cs typeface="Calibri Light"/>
      </a:majorFont>
      <a:minorFont>
        <a:latin typeface="Calibri"/>
        <a:ea typeface="Calibri"/>
        <a:cs typeface="Calibri"/>
      </a:minorFont>
    </a:fontScheme>
    <a:fmtScheme name="Office">
      <a:fillStyleLst>
        <a:solidFill>
          <a:schemeClr val="phClr"/>
        </a:solidFill>
        <a:solidFill>
          <a:schemeClr val="dk1"/>
        </a:solidFill>
        <a:solidFill>
          <a:schemeClr val="accent1"/>
        </a:soli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xml version="1.0" encoding="utf-8"?><Relationships xmlns="http://schemas.openxmlformats.org/package/2006/relationships"><Relationship Type="http://schemas.openxmlformats.org/officeDocument/2006/relationships/slide" Target="/ppt/slides/slide1.xml" Id="Rgacslide" /><Relationship Type="http://schemas.openxmlformats.org/officeDocument/2006/relationships/notesMaster" Target="/ppt/notesMasters/notesMaster1.xml" Id="Rgacnotesmaster" /></Relationships>
</file>

<file path=ppt/notesSlides/_rels/notesSlide10.xml.rels><?xml version="1.0" encoding="utf-8"?><Relationships xmlns="http://schemas.openxmlformats.org/package/2006/relationships"><Relationship Type="http://schemas.openxmlformats.org/officeDocument/2006/relationships/slide" Target="/ppt/slides/slide10.xml" Id="Rgacslide" /><Relationship Type="http://schemas.openxmlformats.org/officeDocument/2006/relationships/notesMaster" Target="/ppt/notesMasters/notesMaster1.xml" Id="Rgacnotesmaster" /></Relationships>
</file>

<file path=ppt/notesSlides/_rels/notesSlide11.xml.rels><?xml version="1.0" encoding="utf-8"?><Relationships xmlns="http://schemas.openxmlformats.org/package/2006/relationships"><Relationship Type="http://schemas.openxmlformats.org/officeDocument/2006/relationships/slide" Target="/ppt/slides/slide11.xml" Id="Rgacslide" /><Relationship Type="http://schemas.openxmlformats.org/officeDocument/2006/relationships/notesMaster" Target="/ppt/notesMasters/notesMaster1.xml" Id="Rgacnotesmaster" /></Relationships>
</file>

<file path=ppt/notesSlides/_rels/notesSlide12.xml.rels><?xml version="1.0" encoding="utf-8"?><Relationships xmlns="http://schemas.openxmlformats.org/package/2006/relationships"><Relationship Type="http://schemas.openxmlformats.org/officeDocument/2006/relationships/slide" Target="/ppt/slides/slide12.xml" Id="Rgacslide" /><Relationship Type="http://schemas.openxmlformats.org/officeDocument/2006/relationships/notesMaster" Target="/ppt/notesMasters/notesMaster1.xml" Id="Rgacnotesmaster" /></Relationships>
</file>

<file path=ppt/notesSlides/_rels/notesSlide13.xml.rels><?xml version="1.0" encoding="utf-8"?><Relationships xmlns="http://schemas.openxmlformats.org/package/2006/relationships"><Relationship Type="http://schemas.openxmlformats.org/officeDocument/2006/relationships/slide" Target="/ppt/slides/slide13.xml" Id="Rgacslide" /><Relationship Type="http://schemas.openxmlformats.org/officeDocument/2006/relationships/notesMaster" Target="/ppt/notesMasters/notesMaster1.xml" Id="Rgacnotesmaster" /></Relationships>
</file>

<file path=ppt/notesSlides/_rels/notesSlide14.xml.rels><?xml version="1.0" encoding="utf-8"?><Relationships xmlns="http://schemas.openxmlformats.org/package/2006/relationships"><Relationship Type="http://schemas.openxmlformats.org/officeDocument/2006/relationships/slide" Target="/ppt/slides/slide14.xml" Id="Rgacslide" /><Relationship Type="http://schemas.openxmlformats.org/officeDocument/2006/relationships/notesMaster" Target="/ppt/notesMasters/notesMaster1.xml" Id="Rgacnotesmaster" /></Relationships>
</file>

<file path=ppt/notesSlides/_rels/notesSlide15.xml.rels><?xml version="1.0" encoding="utf-8"?><Relationships xmlns="http://schemas.openxmlformats.org/package/2006/relationships"><Relationship Type="http://schemas.openxmlformats.org/officeDocument/2006/relationships/slide" Target="/ppt/slides/slide15.xml" Id="Rgacslide" /><Relationship Type="http://schemas.openxmlformats.org/officeDocument/2006/relationships/notesMaster" Target="/ppt/notesMasters/notesMaster1.xml" Id="Rgacnotesmaster" /></Relationships>
</file>

<file path=ppt/notesSlides/_rels/notesSlide16.xml.rels><?xml version="1.0" encoding="utf-8"?><Relationships xmlns="http://schemas.openxmlformats.org/package/2006/relationships"><Relationship Type="http://schemas.openxmlformats.org/officeDocument/2006/relationships/slide" Target="/ppt/slides/slide16.xml" Id="Rgacslide" /><Relationship Type="http://schemas.openxmlformats.org/officeDocument/2006/relationships/notesMaster" Target="/ppt/notesMasters/notesMaster1.xml" Id="Rgacnotesmaster" /></Relationships>
</file>

<file path=ppt/notesSlides/_rels/notesSlide17.xml.rels><?xml version="1.0" encoding="utf-8"?><Relationships xmlns="http://schemas.openxmlformats.org/package/2006/relationships"><Relationship Type="http://schemas.openxmlformats.org/officeDocument/2006/relationships/slide" Target="/ppt/slides/slide17.xml" Id="Rgacslide" /><Relationship Type="http://schemas.openxmlformats.org/officeDocument/2006/relationships/notesMaster" Target="/ppt/notesMasters/notesMaster1.xml" Id="Rgacnotesmaster" /></Relationships>
</file>

<file path=ppt/notesSlides/_rels/notesSlide18.xml.rels><?xml version="1.0" encoding="utf-8"?><Relationships xmlns="http://schemas.openxmlformats.org/package/2006/relationships"><Relationship Type="http://schemas.openxmlformats.org/officeDocument/2006/relationships/slide" Target="/ppt/slides/slide18.xml" Id="Rgacslide" /><Relationship Type="http://schemas.openxmlformats.org/officeDocument/2006/relationships/notesMaster" Target="/ppt/notesMasters/notesMaster1.xml" Id="Rgacnotesmaster" /></Relationships>
</file>

<file path=ppt/notesSlides/_rels/notesSlide19.xml.rels><?xml version="1.0" encoding="utf-8"?><Relationships xmlns="http://schemas.openxmlformats.org/package/2006/relationships"><Relationship Type="http://schemas.openxmlformats.org/officeDocument/2006/relationships/slide" Target="/ppt/slides/slide19.xml" Id="Rgacslide" /><Relationship Type="http://schemas.openxmlformats.org/officeDocument/2006/relationships/notesMaster" Target="/ppt/notesMasters/notesMaster1.xml" Id="Rgacnotesmaster" /></Relationships>
</file>

<file path=ppt/notesSlides/_rels/notesSlide2.xml.rels><?xml version="1.0" encoding="utf-8"?><Relationships xmlns="http://schemas.openxmlformats.org/package/2006/relationships"><Relationship Type="http://schemas.openxmlformats.org/officeDocument/2006/relationships/slide" Target="/ppt/slides/slide2.xml" Id="Rgacslide" /><Relationship Type="http://schemas.openxmlformats.org/officeDocument/2006/relationships/notesMaster" Target="/ppt/notesMasters/notesMaster1.xml" Id="Rgacnotesmaster" /></Relationships>
</file>

<file path=ppt/notesSlides/_rels/notesSlide20.xml.rels><?xml version="1.0" encoding="utf-8"?><Relationships xmlns="http://schemas.openxmlformats.org/package/2006/relationships"><Relationship Type="http://schemas.openxmlformats.org/officeDocument/2006/relationships/slide" Target="/ppt/slides/slide20.xml" Id="Rgacslide" /><Relationship Type="http://schemas.openxmlformats.org/officeDocument/2006/relationships/notesMaster" Target="/ppt/notesMasters/notesMaster1.xml" Id="Rgacnotesmaster" /></Relationships>
</file>

<file path=ppt/notesSlides/_rels/notesSlide21.xml.rels><?xml version="1.0" encoding="utf-8"?><Relationships xmlns="http://schemas.openxmlformats.org/package/2006/relationships"><Relationship Type="http://schemas.openxmlformats.org/officeDocument/2006/relationships/slide" Target="/ppt/slides/slide21.xml" Id="Rgacslide" /><Relationship Type="http://schemas.openxmlformats.org/officeDocument/2006/relationships/notesMaster" Target="/ppt/notesMasters/notesMaster1.xml" Id="Rgacnotesmaster" /></Relationships>
</file>

<file path=ppt/notesSlides/_rels/notesSlide22.xml.rels><?xml version="1.0" encoding="utf-8"?><Relationships xmlns="http://schemas.openxmlformats.org/package/2006/relationships"><Relationship Type="http://schemas.openxmlformats.org/officeDocument/2006/relationships/slide" Target="/ppt/slides/slide22.xml" Id="Rgacslide" /><Relationship Type="http://schemas.openxmlformats.org/officeDocument/2006/relationships/notesMaster" Target="/ppt/notesMasters/notesMaster1.xml" Id="Rgacnotesmaster" /></Relationships>
</file>

<file path=ppt/notesSlides/_rels/notesSlide23.xml.rels><?xml version="1.0" encoding="utf-8"?><Relationships xmlns="http://schemas.openxmlformats.org/package/2006/relationships"><Relationship Type="http://schemas.openxmlformats.org/officeDocument/2006/relationships/slide" Target="/ppt/slides/slide23.xml" Id="Rgacslide" /><Relationship Type="http://schemas.openxmlformats.org/officeDocument/2006/relationships/notesMaster" Target="/ppt/notesMasters/notesMaster1.xml" Id="Rgacnotesmaster" /></Relationships>
</file>

<file path=ppt/notesSlides/_rels/notesSlide24.xml.rels><?xml version="1.0" encoding="utf-8"?><Relationships xmlns="http://schemas.openxmlformats.org/package/2006/relationships"><Relationship Type="http://schemas.openxmlformats.org/officeDocument/2006/relationships/slide" Target="/ppt/slides/slide24.xml" Id="Rgacslide" /><Relationship Type="http://schemas.openxmlformats.org/officeDocument/2006/relationships/notesMaster" Target="/ppt/notesMasters/notesMaster1.xml" Id="Rgacnotesmaster" /></Relationships>
</file>

<file path=ppt/notesSlides/_rels/notesSlide25.xml.rels><?xml version="1.0" encoding="utf-8"?><Relationships xmlns="http://schemas.openxmlformats.org/package/2006/relationships"><Relationship Type="http://schemas.openxmlformats.org/officeDocument/2006/relationships/slide" Target="/ppt/slides/slide25.xml" Id="Rgacslide" /><Relationship Type="http://schemas.openxmlformats.org/officeDocument/2006/relationships/notesMaster" Target="/ppt/notesMasters/notesMaster1.xml" Id="Rgacnotesmaster" /></Relationships>
</file>

<file path=ppt/notesSlides/_rels/notesSlide26.xml.rels><?xml version="1.0" encoding="utf-8"?><Relationships xmlns="http://schemas.openxmlformats.org/package/2006/relationships"><Relationship Type="http://schemas.openxmlformats.org/officeDocument/2006/relationships/slide" Target="/ppt/slides/slide26.xml" Id="Rgacslide" /><Relationship Type="http://schemas.openxmlformats.org/officeDocument/2006/relationships/notesMaster" Target="/ppt/notesMasters/notesMaster1.xml" Id="Rgacnotesmaster" /></Relationships>
</file>

<file path=ppt/notesSlides/_rels/notesSlide3.xml.rels><?xml version="1.0" encoding="utf-8"?><Relationships xmlns="http://schemas.openxmlformats.org/package/2006/relationships"><Relationship Type="http://schemas.openxmlformats.org/officeDocument/2006/relationships/slide" Target="/ppt/slides/slide3.xml" Id="Rgacslide" /><Relationship Type="http://schemas.openxmlformats.org/officeDocument/2006/relationships/notesMaster" Target="/ppt/notesMasters/notesMaster1.xml" Id="Rgacnotesmaster" /></Relationships>
</file>

<file path=ppt/notesSlides/_rels/notesSlide4.xml.rels><?xml version="1.0" encoding="utf-8"?><Relationships xmlns="http://schemas.openxmlformats.org/package/2006/relationships"><Relationship Type="http://schemas.openxmlformats.org/officeDocument/2006/relationships/slide" Target="/ppt/slides/slide4.xml" Id="Rgacslide" /><Relationship Type="http://schemas.openxmlformats.org/officeDocument/2006/relationships/notesMaster" Target="/ppt/notesMasters/notesMaster1.xml" Id="Rgacnotesmaster" /></Relationships>
</file>

<file path=ppt/notesSlides/_rels/notesSlide5.xml.rels><?xml version="1.0" encoding="utf-8"?><Relationships xmlns="http://schemas.openxmlformats.org/package/2006/relationships"><Relationship Type="http://schemas.openxmlformats.org/officeDocument/2006/relationships/slide" Target="/ppt/slides/slide5.xml" Id="Rgacslide" /><Relationship Type="http://schemas.openxmlformats.org/officeDocument/2006/relationships/notesMaster" Target="/ppt/notesMasters/notesMaster1.xml" Id="Rgacnotesmaster" /></Relationships>
</file>

<file path=ppt/notesSlides/_rels/notesSlide6.xml.rels><?xml version="1.0" encoding="utf-8"?><Relationships xmlns="http://schemas.openxmlformats.org/package/2006/relationships"><Relationship Type="http://schemas.openxmlformats.org/officeDocument/2006/relationships/slide" Target="/ppt/slides/slide6.xml" Id="Rgacslide" /><Relationship Type="http://schemas.openxmlformats.org/officeDocument/2006/relationships/notesMaster" Target="/ppt/notesMasters/notesMaster1.xml" Id="Rgacnotesmaster" /></Relationships>
</file>

<file path=ppt/notesSlides/_rels/notesSlide7.xml.rels><?xml version="1.0" encoding="utf-8"?><Relationships xmlns="http://schemas.openxmlformats.org/package/2006/relationships"><Relationship Type="http://schemas.openxmlformats.org/officeDocument/2006/relationships/slide" Target="/ppt/slides/slide7.xml" Id="Rgacslide" /><Relationship Type="http://schemas.openxmlformats.org/officeDocument/2006/relationships/notesMaster" Target="/ppt/notesMasters/notesMaster1.xml" Id="Rgacnotesmaster" /></Relationships>
</file>

<file path=ppt/notesSlides/_rels/notesSlide8.xml.rels><?xml version="1.0" encoding="utf-8"?><Relationships xmlns="http://schemas.openxmlformats.org/package/2006/relationships"><Relationship Type="http://schemas.openxmlformats.org/officeDocument/2006/relationships/slide" Target="/ppt/slides/slide8.xml" Id="Rgacslide" /><Relationship Type="http://schemas.openxmlformats.org/officeDocument/2006/relationships/notesMaster" Target="/ppt/notesMasters/notesMaster1.xml" Id="Rgacnotesmaster" /></Relationships>
</file>

<file path=ppt/notesSlides/_rels/notesSlide9.xml.rels><?xml version="1.0" encoding="utf-8"?><Relationships xmlns="http://schemas.openxmlformats.org/package/2006/relationships"><Relationship Type="http://schemas.openxmlformats.org/officeDocument/2006/relationships/slide" Target="/ppt/slides/slide9.xml" Id="Rgacslide" /><Relationship Type="http://schemas.openxmlformats.org/officeDocument/2006/relationships/notesMaster" Target="/ppt/notesMasters/notesMaster1.xml" Id="Rgacnotesmaster"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Framing: this is a paper about the admission argument for deleting model decisions, not a paper about speed. The headline engineering result is a 50% request reduction with task quality preserved; the headline scientific result is that most recurrent regions cannot be certified at all.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cascade order is load-bearing: the cheap structural checks run before the expensive statistical ones, and the feasibility estimator can decline a workload before any synthesis cost is incurred. Caveat to state if asked: the perturbation suite needs a sandbox, and the headline live artifact records perturbations_claimed: false — it was never adversarially challenged.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paper is careful that 96.3% is candidate recall and close to definitional. The load-bearing number is 80.7% unique resolution — that is what synthesis can actually use.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slide to dwell on for anyone worried about blast radius. Of the seven terminal runtime edges, five return the unchanged agent, one raises an incident rather than feigning a rollback, and only one compacts. There is no silent-degradation path.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If someone asks 'why 92?', the answer is: alpha .05, delta .10, eleven grid thresholds, and zero observed violations. It is a consequence of the configuration, not a discovered property of any workload.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Practical framing for a platform team: this is the cheap triage question. If the ceiling on your workload is 15%, stop — no compiler will beat that, and you have saved the discovery spend.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Act break. From here on every number is paired with what it does not establish; that pairing is the point of the tier ordering.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Tier separation is the methodological contribution most reviewers will respect: no tier is asked to license a claim it cannot support.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Provider-free stage: about six seconds and 23.3 MiB peak memory over the pinned dataset. The compute is not the bottleneck — independent calibration support is.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Provider-free stage: about six seconds and 23.3 MiB peak memory over the pinned dataset. The compute is not the bottleneck — independent calibration support is.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Note the tool-call bar: the compiler keeps all three reads. It removes model-mediated decisions, not evidence acquisition. The macro removes reads because a human redesigned the interface.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Lead with the honest ledger. The paper's claims register (Table 9) gives seven of thirteen claims a negative verdict — C5 to C9 plus C12 and C13 — and the six that stand carry explicit scope caveats. That discipline is the reason to trust the ones that do stand.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McNemar carries almost no information at these sample sizes: p = 1 in both arms. The informative quantity is the one-sided exact bound on the paired degradation rate — 9.5% for the 30-record two-read arm with zero compiler-only failures, and 23.8% for the 18-record three-read arm with its single discordance. Perfect or near-perfect observed agreement is compatible with an operationally unacceptable rate; a predeclared non-inferiority margin of a few points would need hundreds of sealed pairs per domain.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paper is careful that only Demo F clears the noise floor set by the refusing controls, and even there the magnitude is indicative. The direction is what the data supports.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slide an engineering leader should push on. The honest read: GAC is not a replacement for good interface design. It earns its keep where the choice of reads is itself the thing that recurs.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slide an engineering leader should push on. The honest read: GAC is not a replacement for good interface design. It earns its keep where the choice of reads is itself the thing that recurs.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Paired two-sided Wilcoxon p = 0.000488 for tokens, latency, and cost. The value of this design is the ordering: decide, hash the calibration file, then draw the fresh cohort.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paper's claims register (Table 9) gives a negative verdict to seven of thirteen claims: C5, C6, C7 and C9 and C13 not supported, C8 not evaluated, C12 not implemented. C10 and C11 are verified but scoped — one is a provider-free counterfactual, the other holds on a single workflow family. Reading that table is the fastest way to calibrate how much of this is deployable today.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on the framing sentence from the paper's conclusion: an agent optimizer should be judged not only by what it compresses, but by whether it can explain and enforce when it must not compile.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Act break. Everything before this slide is motivation; everything after it is the formal problem, stated narrowly enough to be refutable.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Baseline figures are the mean per-episode measurements from the expanded 30-record replication (Table 2). Three of the four model turns are pure tool selection over a path every one of 132 discovery traces took.</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slide is the whole argument for why an agent optimizer needs more machinery than a cache. Each hazard maps to a specific rejection point in the compiler.</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RQ3 and RQ4 are the unusual ones: the paper treats refusal and residual failure as first-class results rather than as caveats.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right-hand column is drawn verbatim from the paper's own boundary statement. Read it out loud in a review — it is what makes the left column credible.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Act break. The method act. If a reviewer only remembers one thing from it, make it that every stage can return Retire with an attributed reason.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Note the asymmetry that makes the design defensible: statistics can only ever narrow what a structurally admissible artifact is allowed to do. They can never widen it.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dfc40cafd709489c" /></Relationships>
</file>

<file path=ppt/slideLayouts/slideLayout2.xml><?xml version="1.0" encoding="utf-8"?>
<p:sldLayout xmlns:p="http://schemas.openxmlformats.org/presentationml/2006/main">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theme/theme1.xml" Id="R9f63d9d27b6d4ec0" /><Relationship Type="http://schemas.openxmlformats.org/officeDocument/2006/relationships/slideLayout" Target="/ppt/slideLayouts/slideLayout2.xml" Id="Re9b9c0a98c2c4553" /></Relationships>
</file>

<file path=ppt/slideMasters/slideMaster1.xml><?xml version="1.0" encoding="utf-8"?>
<p:sld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e9b9c0a98c2c4553"/>
  </p:sldLayoutIdLst>
  <p:txStyles>
    <p:titleStyle>
      <a:lvl1pPr xmlns:a="http://schemas.openxmlformats.org/drawingml/2006/main" algn="ctr">
        <a:spcBef>
          <a:spcPts val="0"/>
        </a:spcBef>
        <a:buNone/>
        <a:defRPr sz="4400">
          <a:solidFill>
            <a:schemeClr val="tx1"/>
          </a:solidFill>
          <a:latin typeface="+mj-lt"/>
          <a:ea typeface="+mj-lt"/>
          <a:cs typeface="+mj-lt"/>
        </a:defRPr>
      </a:lvl1pPr>
    </p:titleStyle>
    <p:bodyStyle>
      <a:lvl1pPr xmlns:a="http://schemas.openxmlformats.org/drawingml/2006/main" marL="342900" indent="-342900" algn="l">
        <a:spcBef>
          <a:spcPts val="0"/>
        </a:spcBef>
        <a:buChar char="•"/>
        <a:defRPr sz="3200">
          <a:solidFill>
            <a:schemeClr val="tx1"/>
          </a:solidFill>
          <a:latin typeface="+mn-lt"/>
          <a:ea typeface="+mn-lt"/>
          <a:cs typeface="+mn-lt"/>
        </a:defRPr>
      </a:lvl1pPr>
      <a:lvl2pPr xmlns:a="http://schemas.openxmlformats.org/drawingml/2006/main" marL="742950" indent="-285750" algn="l">
        <a:spcBef>
          <a:spcPts val="0"/>
        </a:spcBef>
        <a:buChar char="–"/>
        <a:defRPr sz="2800">
          <a:solidFill>
            <a:schemeClr val="tx1"/>
          </a:solidFill>
          <a:latin typeface="+mn-lt"/>
          <a:ea typeface="+mn-lt"/>
          <a:cs typeface="+mn-lt"/>
        </a:defRPr>
      </a:lvl2pPr>
      <a:lvl3pPr xmlns:a="http://schemas.openxmlformats.org/drawingml/2006/main" marL="1143000" indent="-228600" algn="l">
        <a:spcBef>
          <a:spcPts val="0"/>
        </a:spcBef>
        <a:buChar char="•"/>
        <a:defRPr sz="2400">
          <a:solidFill>
            <a:schemeClr val="tx1"/>
          </a:solidFill>
          <a:latin typeface="+mn-lt"/>
          <a:ea typeface="+mn-lt"/>
          <a:cs typeface="+mn-lt"/>
        </a:defRPr>
      </a:lvl3pPr>
      <a:lvl4pPr xmlns:a="http://schemas.openxmlformats.org/drawingml/2006/main" marL="1600200" indent="-228600" algn="l">
        <a:spcBef>
          <a:spcPts val="0"/>
        </a:spcBef>
        <a:buChar char="–"/>
        <a:defRPr sz="2000">
          <a:solidFill>
            <a:schemeClr val="tx1"/>
          </a:solidFill>
          <a:latin typeface="+mn-lt"/>
          <a:ea typeface="+mn-lt"/>
          <a:cs typeface="+mn-lt"/>
        </a:defRPr>
      </a:lvl4pPr>
      <a:lvl5pPr xmlns:a="http://schemas.openxmlformats.org/drawingml/2006/main" marL="2057400" indent="-228600" algn="l">
        <a:spcBef>
          <a:spcPts val="0"/>
        </a:spcBef>
        <a:buChar char="»"/>
        <a:defRPr sz="2000">
          <a:solidFill>
            <a:schemeClr val="tx1"/>
          </a:solidFill>
          <a:latin typeface="+mn-lt"/>
          <a:ea typeface="+mn-lt"/>
          <a:cs typeface="+mn-lt"/>
        </a:defRPr>
      </a:lvl5pPr>
      <a:lvl6pPr xmlns:a="http://schemas.openxmlformats.org/drawingml/2006/main" marL="2514600" indent="-228600" algn="l">
        <a:spcBef>
          <a:spcPts val="0"/>
        </a:spcBef>
        <a:buChar char="•"/>
        <a:defRPr sz="2000">
          <a:solidFill>
            <a:schemeClr val="tx1"/>
          </a:solidFill>
          <a:latin typeface="+mn-lt"/>
          <a:ea typeface="+mn-lt"/>
          <a:cs typeface="+mn-lt"/>
        </a:defRPr>
      </a:lvl6pPr>
      <a:lvl7pPr xmlns:a="http://schemas.openxmlformats.org/drawingml/2006/main" marL="2971800" indent="-228600" algn="l">
        <a:spcBef>
          <a:spcPts val="0"/>
        </a:spcBef>
        <a:buChar char="•"/>
        <a:defRPr sz="2000">
          <a:solidFill>
            <a:schemeClr val="tx1"/>
          </a:solidFill>
          <a:latin typeface="+mn-lt"/>
          <a:ea typeface="+mn-lt"/>
          <a:cs typeface="+mn-lt"/>
        </a:defRPr>
      </a:lvl7pPr>
      <a:lvl8pPr xmlns:a="http://schemas.openxmlformats.org/drawingml/2006/main" marL="3429000" indent="-228600" algn="l">
        <a:spcBef>
          <a:spcPts val="0"/>
        </a:spcBef>
        <a:buChar char="•"/>
        <a:defRPr sz="2000">
          <a:solidFill>
            <a:schemeClr val="tx1"/>
          </a:solidFill>
          <a:latin typeface="+mn-lt"/>
          <a:ea typeface="+mn-lt"/>
          <a:cs typeface="+mn-lt"/>
        </a:defRPr>
      </a:lvl8pPr>
      <a:lvl9pPr xmlns:a="http://schemas.openxmlformats.org/drawingml/2006/main" marL="3886200" indent="-228600" algn="l">
        <a:spcBef>
          <a:spcPts val="0"/>
        </a:spcBef>
        <a:buChar char="•"/>
        <a:defRPr sz="20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s/_rels/slide1.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1.xml" Id="Rgacnotes" /></Relationships>
</file>

<file path=ppt/slides/_rels/slide10.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10.xml" Id="Rgacnotes" /></Relationships>
</file>

<file path=ppt/slides/_rels/slide11.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11.xml" Id="Rgacnotes" /></Relationships>
</file>

<file path=ppt/slides/_rels/slide12.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12.xml" Id="Rgacnotes" /></Relationships>
</file>

<file path=ppt/slides/_rels/slide13.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13.xml" Id="Rgacnotes" /></Relationships>
</file>

<file path=ppt/slides/_rels/slide14.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14.xml" Id="Rgacnotes" /></Relationships>
</file>

<file path=ppt/slides/_rels/slide15.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15.xml" Id="Rgacnotes" /></Relationships>
</file>

<file path=ppt/slides/_rels/slide16.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16.xml" Id="Rgacnotes" /></Relationships>
</file>

<file path=ppt/slides/_rels/slide17.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chart" Target="/ppt/charts/chart1.xml" Id="Ra5a344bc25c34004" /><Relationship Type="http://schemas.openxmlformats.org/officeDocument/2006/relationships/notesSlide" Target="/ppt/notesSlides/notesSlide17.xml" Id="Rgacnotes" /></Relationships>
</file>

<file path=ppt/slides/_rels/slide18.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chart" Target="/ppt/charts/chart2.xml" Id="R4da551d5950f48b5" /><Relationship Type="http://schemas.openxmlformats.org/officeDocument/2006/relationships/notesSlide" Target="/ppt/notesSlides/notesSlide18.xml" Id="Rgacnotes" /></Relationships>
</file>

<file path=ppt/slides/_rels/slide19.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chart" Target="/ppt/charts/chart3.xml" Id="Rb85f43d5fcbc4331" /><Relationship Type="http://schemas.openxmlformats.org/officeDocument/2006/relationships/notesSlide" Target="/ppt/notesSlides/notesSlide19.xml" Id="Rgacnotes" /></Relationships>
</file>

<file path=ppt/slides/_rels/slide2.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2.xml" Id="Rgacnotes" /></Relationships>
</file>

<file path=ppt/slides/_rels/slide20.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20.xml" Id="Rgacnotes" /></Relationships>
</file>

<file path=ppt/slides/_rels/slide21.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chart" Target="/ppt/charts/chart4.xml" Id="R2d8e65cbda95494b" /><Relationship Type="http://schemas.openxmlformats.org/officeDocument/2006/relationships/notesSlide" Target="/ppt/notesSlides/notesSlide21.xml" Id="Rgacnotes" /></Relationships>
</file>

<file path=ppt/slides/_rels/slide22.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22.xml" Id="Rgacnotes" /></Relationships>
</file>

<file path=ppt/slides/_rels/slide23.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23.xml" Id="Rgacnotes" /></Relationships>
</file>

<file path=ppt/slides/_rels/slide24.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chart" Target="/ppt/charts/chart5.xml" Id="R51c0446875b84944" /><Relationship Type="http://schemas.openxmlformats.org/officeDocument/2006/relationships/notesSlide" Target="/ppt/notesSlides/notesSlide24.xml" Id="Rgacnotes" /></Relationships>
</file>

<file path=ppt/slides/_rels/slide25.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25.xml" Id="Rgacnotes" /></Relationships>
</file>

<file path=ppt/slides/_rels/slide26.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26.xml" Id="Rgacnotes" /></Relationships>
</file>

<file path=ppt/slides/_rels/slide3.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3.xml" Id="Rgacnotes" /></Relationships>
</file>

<file path=ppt/slides/_rels/slide4.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4.xml" Id="Rgacnotes" /></Relationships>
</file>

<file path=ppt/slides/_rels/slide5.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5.xml" Id="Rgacnotes" /></Relationships>
</file>

<file path=ppt/slides/_rels/slide6.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6.xml" Id="Rgacnotes" /></Relationships>
</file>

<file path=ppt/slides/_rels/slide7.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7.xml" Id="Rgacnotes" /></Relationships>
</file>

<file path=ppt/slides/_rels/slide8.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8.xml" Id="Rgacnotes" /></Relationships>
</file>

<file path=ppt/slides/_rels/slide9.xml.rels><?xml version="1.0" encoding="utf-8"?><Relationships xmlns="http://schemas.openxmlformats.org/package/2006/relationships"><Relationship Type="http://schemas.openxmlformats.org/officeDocument/2006/relationships/slideLayout" Target="/ppt/slideLayouts/slideLayout2.xml" Id="Rgaclayout" /><Relationship Type="http://schemas.openxmlformats.org/officeDocument/2006/relationships/notesSlide" Target="/ppt/notesSlides/notesSlide9.xml" Id="Rgacnotes" /></Relationships>
</file>

<file path=ppt/slides/slide1.xml><?xml version="1.0" encoding="utf-8"?>
<p:sld xmlns:p="http://schemas.openxmlformats.org/presentationml/2006/main">
  <p:cSld>
    <p:bg>
      <p:bgPr>
        <a:solidFill xmlns:a="http://schemas.openxmlformats.org/drawingml/2006/main">
          <a:srgbClr val="0E1E3A"/>
        </a:solidFill>
      </p:bgPr>
    </p:bg>
    <p:spTree>
      <p:nvGrpSpPr>
        <p:cNvPr id="1" name=""/>
        <p:cNvGrpSpPr/>
        <p:nvPr/>
      </p:nvGrpSpPr>
      <p:grpSpPr>
        <a:xfrm xmlns:a="http://schemas.openxmlformats.org/drawingml/2006/main"/>
      </p:grpSpPr>
      <p:sp>
        <p:nvSpPr>
          <p:cNvPr id="2" name="Shape 0">
            <a:extLst xmlns:a="http://schemas.openxmlformats.org/drawingml/2006/main">
              <a:ext uri="{FF2B5EF4-FFF2-40B4-BE49-F238E27FC236}">
                <a16:creationId xmlns:a16="http://schemas.microsoft.com/office/drawing/2014/main" id="{56750E6C-F6B4-4CAE-94C6-02C9BF4186BF}"/>
              </a:ext>
            </a:extLst>
          </p:cNvPr>
          <p:cNvSpPr>
            <a:spLocks xmlns:a="http://schemas.openxmlformats.org/drawingml/2006/main" noGrp="1"/>
          </p:cNvSpPr>
          <p:nvPr/>
        </p:nvSpPr>
        <p:spPr>
          <a:xfrm xmlns:a="http://schemas.openxmlformats.org/drawingml/2006/main">
            <a:off x="9052560" y="-1554480"/>
            <a:ext cx="6217920" cy="6217920"/>
          </a:xfrm>
          <a:prstGeom xmlns:a="http://schemas.openxmlformats.org/drawingml/2006/main" prst="ellipse">
            <a:avLst/>
          </a:prstGeom>
          <a:solidFill xmlns:a="http://schemas.openxmlformats.org/drawingml/2006/main">
            <a:srgbClr val="1A3563">
              <a:alpha val="62000"/>
            </a:srgbClr>
          </a:solidFill>
          <a:ln xmlns:a="http://schemas.openxmlformats.org/drawingml/2006/main" w="12700">
            <a:solidFill>
              <a:srgbClr val="1A3563"/>
            </a:solidFill>
            <a:prstDash val="solid"/>
          </a:ln>
        </p:spPr>
        <p:txBody>
          <a:bodyPr xmlns:a="http://schemas.openxmlformats.org/drawingml/2006/main"/>
          <a:lstStyle xmlns:a="http://schemas.openxmlformats.org/drawingml/2006/main"/>
          <a:p xmlns:a="http://schemas.openxmlformats.org/drawingml/2006/main"/>
        </p:txBody>
      </p:sp>
      <p:sp>
        <p:nvSpPr>
          <p:cNvPr id="3" name="Shape 1">
            <a:extLst xmlns:a="http://schemas.openxmlformats.org/drawingml/2006/main">
              <a:ext uri="{FF2B5EF4-FFF2-40B4-BE49-F238E27FC236}">
                <a16:creationId xmlns:a16="http://schemas.microsoft.com/office/drawing/2014/main" id="{6C7B56F2-88B9-4E37-95CD-8969BFB78A15}"/>
              </a:ext>
            </a:extLst>
          </p:cNvPr>
          <p:cNvSpPr>
            <a:spLocks xmlns:a="http://schemas.openxmlformats.org/drawingml/2006/main" noGrp="1"/>
          </p:cNvSpPr>
          <p:nvPr/>
        </p:nvSpPr>
        <p:spPr>
          <a:xfrm xmlns:a="http://schemas.openxmlformats.org/drawingml/2006/main">
            <a:off x="10424160" y="-91440"/>
            <a:ext cx="3291840" cy="3291840"/>
          </a:xfrm>
          <a:prstGeom xmlns:a="http://schemas.openxmlformats.org/drawingml/2006/main" prst="ellipse">
            <a:avLst/>
          </a:prstGeom>
          <a:solidFill xmlns:a="http://schemas.openxmlformats.org/drawingml/2006/main">
            <a:srgbClr val="1F8A99">
              <a:alpha val="48000"/>
            </a:srgbClr>
          </a:solidFill>
          <a:ln xmlns:a="http://schemas.openxmlformats.org/drawingml/2006/main" w="1270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4" name="Shape 2">
            <a:extLst xmlns:a="http://schemas.openxmlformats.org/drawingml/2006/main">
              <a:ext uri="{FF2B5EF4-FFF2-40B4-BE49-F238E27FC236}">
                <a16:creationId xmlns:a16="http://schemas.microsoft.com/office/drawing/2014/main" id="{16B859BA-E41D-4730-814A-FD7477665BA5}"/>
              </a:ext>
            </a:extLst>
          </p:cNvPr>
          <p:cNvSpPr>
            <a:spLocks xmlns:a="http://schemas.openxmlformats.org/drawingml/2006/main" noGrp="1"/>
          </p:cNvSpPr>
          <p:nvPr/>
        </p:nvSpPr>
        <p:spPr>
          <a:xfrm xmlns:a="http://schemas.openxmlformats.org/drawingml/2006/main">
            <a:off x="11338560" y="822960"/>
            <a:ext cx="1463040" cy="1463040"/>
          </a:xfrm>
          <a:prstGeom xmlns:a="http://schemas.openxmlformats.org/drawingml/2006/main" prst="ellipse">
            <a:avLst/>
          </a:prstGeom>
          <a:solidFill xmlns:a="http://schemas.openxmlformats.org/drawingml/2006/main">
            <a:srgbClr val="56B3BE">
              <a:alpha val="72000"/>
            </a:srgbClr>
          </a:solidFill>
          <a:ln xmlns:a="http://schemas.openxmlformats.org/drawingml/2006/main" w="12700">
            <a:solidFill>
              <a:srgbClr val="56B3BE"/>
            </a:solidFill>
            <a:prstDash val="solid"/>
          </a:ln>
        </p:spPr>
        <p:txBody>
          <a:bodyPr xmlns:a="http://schemas.openxmlformats.org/drawingml/2006/main"/>
          <a:lstStyle xmlns:a="http://schemas.openxmlformats.org/drawingml/2006/main"/>
          <a:p xmlns:a="http://schemas.openxmlformats.org/drawingml/2006/main"/>
        </p:txBody>
      </p:sp>
      <p:sp>
        <p:nvSpPr>
          <p:cNvPr id="5" name="Text 3">
            <a:extLst xmlns:a="http://schemas.openxmlformats.org/drawingml/2006/main">
              <a:ext uri="{FF2B5EF4-FFF2-40B4-BE49-F238E27FC236}">
                <a16:creationId xmlns:a16="http://schemas.microsoft.com/office/drawing/2014/main" id="{2F01FC73-09EE-4519-8CC6-DABF71D3E6B7}"/>
              </a:ext>
            </a:extLst>
          </p:cNvPr>
          <p:cNvSpPr>
            <a:spLocks xmlns:a="http://schemas.openxmlformats.org/drawingml/2006/main" noGrp="1"/>
          </p:cNvSpPr>
          <p:nvPr/>
        </p:nvSpPr>
        <p:spPr>
          <a:xfrm xmlns:a="http://schemas.openxmlformats.org/drawingml/2006/main">
            <a:off x="640080" y="1417320"/>
            <a:ext cx="78638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220">
                <a:solidFill>
                  <a:srgbClr val="56B3BE"/>
                </a:solidFill>
                <a:latin typeface="Calibri"/>
                <a:ea typeface="Calibri"/>
                <a:cs typeface="Calibri"/>
              </a:rPr>
              <a:t>PAPER REVIEW  ·  AGENT INFRASTRUCTURE</a:t>
            </a:r>
          </a:p>
        </p:txBody>
      </p:sp>
      <p:sp>
        <p:nvSpPr>
          <p:cNvPr id="6" name="Text 4">
            <a:extLst xmlns:a="http://schemas.openxmlformats.org/drawingml/2006/main">
              <a:ext uri="{FF2B5EF4-FFF2-40B4-BE49-F238E27FC236}">
                <a16:creationId xmlns:a16="http://schemas.microsoft.com/office/drawing/2014/main" id="{D4CF04B9-FBB0-4B15-A16D-52F11A3302CE}"/>
              </a:ext>
            </a:extLst>
          </p:cNvPr>
          <p:cNvSpPr>
            <a:spLocks xmlns:a="http://schemas.openxmlformats.org/drawingml/2006/main" noGrp="1"/>
          </p:cNvSpPr>
          <p:nvPr/>
        </p:nvSpPr>
        <p:spPr>
          <a:xfrm xmlns:a="http://schemas.openxmlformats.org/drawingml/2006/main">
            <a:off x="640080" y="1828800"/>
            <a:ext cx="8138160" cy="1600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nSpc>
                <a:spcPct val="100000"/>
              </a:lnSpc>
              <a:buNone/>
            </a:pPr>
            <a:r>
              <a:rPr sz="3300" b="1">
                <a:solidFill>
                  <a:srgbClr val="FFFFFF"/>
                </a:solidFill>
                <a:latin typeface="Cambria"/>
                <a:ea typeface="Cambria"/>
                <a:cs typeface="Cambria"/>
              </a:rPr>
              <a:t>From Traces to Guarded Programs: Evidence-Gated Compilation of Recurrent Agent Workflows</a:t>
            </a:r>
          </a:p>
        </p:txBody>
      </p:sp>
      <p:sp>
        <p:nvSpPr>
          <p:cNvPr id="7" name="Text 5">
            <a:extLst xmlns:a="http://schemas.openxmlformats.org/drawingml/2006/main">
              <a:ext uri="{FF2B5EF4-FFF2-40B4-BE49-F238E27FC236}">
                <a16:creationId xmlns:a16="http://schemas.microsoft.com/office/drawing/2014/main" id="{1EED095E-F259-4853-9D66-D73FB93CF756}"/>
              </a:ext>
            </a:extLst>
          </p:cNvPr>
          <p:cNvSpPr>
            <a:spLocks xmlns:a="http://schemas.openxmlformats.org/drawingml/2006/main" noGrp="1"/>
          </p:cNvSpPr>
          <p:nvPr/>
        </p:nvSpPr>
        <p:spPr>
          <a:xfrm xmlns:a="http://schemas.openxmlformats.org/drawingml/2006/main">
            <a:off x="640080" y="3611880"/>
            <a:ext cx="768096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15000"/>
              </a:lnSpc>
              <a:buNone/>
            </a:pPr>
            <a:r>
              <a:rPr sz="1500" b="1">
                <a:solidFill>
                  <a:srgbClr val="FFFFFF"/>
                </a:solidFill>
                <a:latin typeface="Calibri"/>
                <a:ea typeface="Calibri"/>
                <a:cs typeface="Calibri"/>
              </a:rPr>
              <a:t>Guarded Agentic Compaction (GAC). </a:t>
            </a:r>
            <a:r>
              <a:rPr sz="1500">
                <a:solidFill>
                  <a:srgbClr val="9BD0D6"/>
                </a:solidFill>
                <a:latin typeface="Calibri"/>
                <a:ea typeface="Calibri"/>
                <a:cs typeface="Calibri"/>
              </a:rPr>
              <a:t>What evidence licenses deleting a recurring model decision — and when an optimizer is obliged to refuse.</a:t>
            </a:r>
          </a:p>
        </p:txBody>
      </p:sp>
      <p:sp>
        <p:nvSpPr>
          <p:cNvPr id="8" name="Text 6">
            <a:extLst xmlns:a="http://schemas.openxmlformats.org/drawingml/2006/main">
              <a:ext uri="{FF2B5EF4-FFF2-40B4-BE49-F238E27FC236}">
                <a16:creationId xmlns:a16="http://schemas.microsoft.com/office/drawing/2014/main" id="{A67C9C4F-1B0B-4A15-ADA1-D8405C8CCF1F}"/>
              </a:ext>
            </a:extLst>
          </p:cNvPr>
          <p:cNvSpPr>
            <a:spLocks xmlns:a="http://schemas.openxmlformats.org/drawingml/2006/main" noGrp="1"/>
          </p:cNvSpPr>
          <p:nvPr/>
        </p:nvSpPr>
        <p:spPr>
          <a:xfrm xmlns:a="http://schemas.openxmlformats.org/drawingml/2006/main">
            <a:off x="640080" y="4709160"/>
            <a:ext cx="64008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500" b="1">
                <a:solidFill>
                  <a:srgbClr val="56B3BE"/>
                </a:solidFill>
                <a:latin typeface="Cambria"/>
                <a:ea typeface="Cambria"/>
                <a:cs typeface="Cambria"/>
              </a:rPr>
              <a:t>3</a:t>
            </a:r>
          </a:p>
        </p:txBody>
      </p:sp>
      <p:sp>
        <p:nvSpPr>
          <p:cNvPr id="9" name="Text 7">
            <a:extLst xmlns:a="http://schemas.openxmlformats.org/drawingml/2006/main">
              <a:ext uri="{FF2B5EF4-FFF2-40B4-BE49-F238E27FC236}">
                <a16:creationId xmlns:a16="http://schemas.microsoft.com/office/drawing/2014/main" id="{1E677262-6F85-4E00-9C74-4A9BA5FEB14B}"/>
              </a:ext>
            </a:extLst>
          </p:cNvPr>
          <p:cNvSpPr>
            <a:spLocks xmlns:a="http://schemas.openxmlformats.org/drawingml/2006/main" noGrp="1"/>
          </p:cNvSpPr>
          <p:nvPr/>
        </p:nvSpPr>
        <p:spPr>
          <a:xfrm xmlns:a="http://schemas.openxmlformats.org/drawingml/2006/main">
            <a:off x="1207008" y="4736592"/>
            <a:ext cx="210312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5000"/>
              </a:lnSpc>
              <a:buNone/>
            </a:pPr>
            <a:r>
              <a:rPr sz="1050">
                <a:solidFill>
                  <a:srgbClr val="8FA6C0"/>
                </a:solidFill>
                <a:latin typeface="Calibri"/>
                <a:ea typeface="Calibri"/>
                <a:cs typeface="Calibri"/>
              </a:rPr>
              <a:t>real workflow families with distinct tools and graders</a:t>
            </a:r>
          </a:p>
        </p:txBody>
      </p:sp>
      <p:sp>
        <p:nvSpPr>
          <p:cNvPr id="10" name="Text 8">
            <a:extLst xmlns:a="http://schemas.openxmlformats.org/drawingml/2006/main">
              <a:ext uri="{FF2B5EF4-FFF2-40B4-BE49-F238E27FC236}">
                <a16:creationId xmlns:a16="http://schemas.microsoft.com/office/drawing/2014/main" id="{F04A7E66-F8A9-422D-A710-4AC9B7A59095}"/>
              </a:ext>
            </a:extLst>
          </p:cNvPr>
          <p:cNvSpPr>
            <a:spLocks xmlns:a="http://schemas.openxmlformats.org/drawingml/2006/main" noGrp="1"/>
          </p:cNvSpPr>
          <p:nvPr/>
        </p:nvSpPr>
        <p:spPr>
          <a:xfrm xmlns:a="http://schemas.openxmlformats.org/drawingml/2006/main">
            <a:off x="3429000" y="4709160"/>
            <a:ext cx="64008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500" b="1">
                <a:solidFill>
                  <a:srgbClr val="56B3BE"/>
                </a:solidFill>
                <a:latin typeface="Cambria"/>
                <a:ea typeface="Cambria"/>
                <a:cs typeface="Cambria"/>
              </a:rPr>
              <a:t>90</a:t>
            </a:r>
          </a:p>
        </p:txBody>
      </p:sp>
      <p:sp>
        <p:nvSpPr>
          <p:cNvPr id="11" name="Text 9">
            <a:extLst xmlns:a="http://schemas.openxmlformats.org/drawingml/2006/main">
              <a:ext uri="{FF2B5EF4-FFF2-40B4-BE49-F238E27FC236}">
                <a16:creationId xmlns:a16="http://schemas.microsoft.com/office/drawing/2014/main" id="{6180F627-61B1-47C7-9C41-6B5516B1AF98}"/>
              </a:ext>
            </a:extLst>
          </p:cNvPr>
          <p:cNvSpPr>
            <a:spLocks xmlns:a="http://schemas.openxmlformats.org/drawingml/2006/main" noGrp="1"/>
          </p:cNvSpPr>
          <p:nvPr/>
        </p:nvSpPr>
        <p:spPr>
          <a:xfrm xmlns:a="http://schemas.openxmlformats.org/drawingml/2006/main">
            <a:off x="3995928" y="4736592"/>
            <a:ext cx="210312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5000"/>
              </a:lnSpc>
              <a:buNone/>
            </a:pPr>
            <a:r>
              <a:rPr sz="1050">
                <a:solidFill>
                  <a:srgbClr val="8FA6C0"/>
                </a:solidFill>
                <a:latin typeface="Calibri"/>
                <a:ea typeface="Calibri"/>
                <a:cs typeface="Calibri"/>
              </a:rPr>
              <a:t>live-provider protocols on real public GitHub records</a:t>
            </a:r>
          </a:p>
        </p:txBody>
      </p:sp>
      <p:sp>
        <p:nvSpPr>
          <p:cNvPr id="12" name="Text 10">
            <a:extLst xmlns:a="http://schemas.openxmlformats.org/drawingml/2006/main">
              <a:ext uri="{FF2B5EF4-FFF2-40B4-BE49-F238E27FC236}">
                <a16:creationId xmlns:a16="http://schemas.microsoft.com/office/drawing/2014/main" id="{075E0008-8F90-4D14-B898-DBE33E47A141}"/>
              </a:ext>
            </a:extLst>
          </p:cNvPr>
          <p:cNvSpPr>
            <a:spLocks xmlns:a="http://schemas.openxmlformats.org/drawingml/2006/main" noGrp="1"/>
          </p:cNvSpPr>
          <p:nvPr/>
        </p:nvSpPr>
        <p:spPr>
          <a:xfrm xmlns:a="http://schemas.openxmlformats.org/drawingml/2006/main">
            <a:off x="6217920" y="4709160"/>
            <a:ext cx="64008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500" b="1">
                <a:solidFill>
                  <a:srgbClr val="56B3BE"/>
                </a:solidFill>
                <a:latin typeface="Cambria"/>
                <a:ea typeface="Cambria"/>
                <a:cs typeface="Cambria"/>
              </a:rPr>
              <a:t>8</a:t>
            </a:r>
          </a:p>
        </p:txBody>
      </p:sp>
      <p:sp>
        <p:nvSpPr>
          <p:cNvPr id="13" name="Text 11">
            <a:extLst xmlns:a="http://schemas.openxmlformats.org/drawingml/2006/main">
              <a:ext uri="{FF2B5EF4-FFF2-40B4-BE49-F238E27FC236}">
                <a16:creationId xmlns:a16="http://schemas.microsoft.com/office/drawing/2014/main" id="{D53EEDE0-C715-4CA3-A4E8-EA18ED7EE1C0}"/>
              </a:ext>
            </a:extLst>
          </p:cNvPr>
          <p:cNvSpPr>
            <a:spLocks xmlns:a="http://schemas.openxmlformats.org/drawingml/2006/main" noGrp="1"/>
          </p:cNvSpPr>
          <p:nvPr/>
        </p:nvSpPr>
        <p:spPr>
          <a:xfrm xmlns:a="http://schemas.openxmlformats.org/drawingml/2006/main">
            <a:off x="6784848" y="4736592"/>
            <a:ext cx="2103120" cy="6583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5000"/>
              </a:lnSpc>
              <a:buNone/>
            </a:pPr>
            <a:r>
              <a:rPr sz="1050">
                <a:solidFill>
                  <a:srgbClr val="8FA6C0"/>
                </a:solidFill>
                <a:latin typeface="Calibri"/>
                <a:ea typeface="Calibri"/>
                <a:cs typeface="Calibri"/>
              </a:rPr>
              <a:t>conditions in a controlled workflow-shape suite</a:t>
            </a:r>
          </a:p>
        </p:txBody>
      </p:sp>
      <p:sp>
        <p:nvSpPr>
          <p:cNvPr id="14" name="Text 12">
            <a:extLst xmlns:a="http://schemas.openxmlformats.org/drawingml/2006/main">
              <a:ext uri="{FF2B5EF4-FFF2-40B4-BE49-F238E27FC236}">
                <a16:creationId xmlns:a16="http://schemas.microsoft.com/office/drawing/2014/main" id="{0057148A-BA07-4081-94BD-5F08AA207235}"/>
              </a:ext>
            </a:extLst>
          </p:cNvPr>
          <p:cNvSpPr>
            <a:spLocks xmlns:a="http://schemas.openxmlformats.org/drawingml/2006/main" noGrp="1"/>
          </p:cNvSpPr>
          <p:nvPr/>
        </p:nvSpPr>
        <p:spPr>
          <a:xfrm xmlns:a="http://schemas.openxmlformats.org/drawingml/2006/main">
            <a:off x="640080" y="5989320"/>
            <a:ext cx="822960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a:solidFill>
                  <a:srgbClr val="43597C"/>
                </a:solidFill>
                <a:latin typeface="Calibri"/>
                <a:ea typeface="Calibri"/>
                <a:cs typeface="Calibri"/>
              </a:rPr>
              <a:t>Prepared for engineering leadership  ·  JazzX AI  ·  August 2026</a:t>
            </a:r>
          </a:p>
        </p:txBody>
      </p:sp>
      <p:sp>
        <p:nvSpPr>
          <p:cNvPr id="200" name="Shape 200"/>
          <p:cNvSpPr/>
          <p:nvPr/>
        </p:nvSpPr>
        <p:spPr>
          <a:xfrm xmlns:a="http://schemas.openxmlformats.org/drawingml/2006/main">
            <a:off x="640080" y="4590288"/>
            <a:ext cx="7589520" cy="0"/>
          </a:xfrm>
          <a:prstGeom xmlns:a="http://schemas.openxmlformats.org/drawingml/2006/main" prst="line">
            <a:avLst/>
          </a:prstGeom>
          <a:noFill xmlns:a="http://schemas.openxmlformats.org/drawingml/2006/main"/>
          <a:ln xmlns:a="http://schemas.openxmlformats.org/drawingml/2006/main" w="12700">
            <a:solidFill>
              <a:srgbClr val="2C4467"/>
            </a:solidFill>
            <a:prstDash val="solid"/>
          </a:ln>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930157738"/>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D463343-8411-454C-881F-37DBCF64BC35}"/>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B65682CA-2F23-4FBB-A036-74127A7A92A6}"/>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10</a:t>
            </a:r>
          </a:p>
        </p:txBody>
      </p:sp>
      <p:sp>
        <p:nvSpPr>
          <p:cNvPr id="4" name="Text 2">
            <a:extLst xmlns:a="http://schemas.openxmlformats.org/drawingml/2006/main">
              <a:ext uri="{FF2B5EF4-FFF2-40B4-BE49-F238E27FC236}">
                <a16:creationId xmlns:a16="http://schemas.microsoft.com/office/drawing/2014/main" id="{74F57113-9DBC-4AB2-8DF0-3C4E1B43B28B}"/>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METHOD  ·  ALGORITHM 1</a:t>
            </a:r>
          </a:p>
        </p:txBody>
      </p:sp>
      <p:sp>
        <p:nvSpPr>
          <p:cNvPr id="5" name="Text 3">
            <a:extLst xmlns:a="http://schemas.openxmlformats.org/drawingml/2006/main">
              <a:ext uri="{FF2B5EF4-FFF2-40B4-BE49-F238E27FC236}">
                <a16:creationId xmlns:a16="http://schemas.microsoft.com/office/drawing/2014/main" id="{690E60D8-38F7-4991-9F53-8C844F0602D1}"/>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Refusal is the default output</a:t>
            </a:r>
          </a:p>
        </p:txBody>
      </p:sp>
      <p:sp>
        <p:nvSpPr>
          <p:cNvPr id="6" name="Shape 4">
            <a:extLst xmlns:a="http://schemas.openxmlformats.org/drawingml/2006/main">
              <a:ext uri="{FF2B5EF4-FFF2-40B4-BE49-F238E27FC236}">
                <a16:creationId xmlns:a16="http://schemas.microsoft.com/office/drawing/2014/main" id="{A284CB2C-E49F-43FD-A7BB-32CA0437183B}"/>
              </a:ext>
            </a:extLst>
          </p:cNvPr>
          <p:cNvSpPr>
            <a:spLocks xmlns:a="http://schemas.openxmlformats.org/drawingml/2006/main" noGrp="1"/>
          </p:cNvSpPr>
          <p:nvPr/>
        </p:nvSpPr>
        <p:spPr>
          <a:xfrm xmlns:a="http://schemas.openxmlformats.org/drawingml/2006/main">
            <a:off x="640080" y="1481328"/>
            <a:ext cx="420624" cy="420624"/>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7" name="Text 5">
            <a:extLst xmlns:a="http://schemas.openxmlformats.org/drawingml/2006/main">
              <a:ext uri="{FF2B5EF4-FFF2-40B4-BE49-F238E27FC236}">
                <a16:creationId xmlns:a16="http://schemas.microsoft.com/office/drawing/2014/main" id="{E1B63E11-FB0B-43EC-AD0D-C20FD7DFE7B0}"/>
              </a:ext>
            </a:extLst>
          </p:cNvPr>
          <p:cNvSpPr>
            <a:spLocks xmlns:a="http://schemas.openxmlformats.org/drawingml/2006/main" noGrp="1"/>
          </p:cNvSpPr>
          <p:nvPr/>
        </p:nvSpPr>
        <p:spPr>
          <a:xfrm xmlns:a="http://schemas.openxmlformats.org/drawingml/2006/main">
            <a:off x="640080" y="1481328"/>
            <a:ext cx="4206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300" b="1">
                <a:solidFill>
                  <a:srgbClr val="FFFFFF"/>
                </a:solidFill>
                <a:latin typeface="Calibri"/>
                <a:ea typeface="Calibri"/>
                <a:cs typeface="Calibri"/>
              </a:rPr>
              <a:t>1</a:t>
            </a:r>
          </a:p>
        </p:txBody>
      </p:sp>
      <p:sp>
        <p:nvSpPr>
          <p:cNvPr id="8" name="Text 6">
            <a:extLst xmlns:a="http://schemas.openxmlformats.org/drawingml/2006/main">
              <a:ext uri="{FF2B5EF4-FFF2-40B4-BE49-F238E27FC236}">
                <a16:creationId xmlns:a16="http://schemas.microsoft.com/office/drawing/2014/main" id="{FB3DDE34-0025-42AF-B7E5-D27964B04360}"/>
              </a:ext>
            </a:extLst>
          </p:cNvPr>
          <p:cNvSpPr>
            <a:spLocks xmlns:a="http://schemas.openxmlformats.org/drawingml/2006/main" noGrp="1"/>
          </p:cNvSpPr>
          <p:nvPr/>
        </p:nvSpPr>
        <p:spPr>
          <a:xfrm xmlns:a="http://schemas.openxmlformats.org/drawingml/2006/main">
            <a:off x="1225296" y="1426464"/>
            <a:ext cx="4715104"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1E3A"/>
                </a:solidFill>
                <a:latin typeface="Cambria"/>
                <a:ea typeface="Cambria"/>
                <a:cs typeface="Cambria"/>
              </a:rPr>
              <a:t>Qualify &amp; partition</a:t>
            </a:r>
          </a:p>
        </p:txBody>
      </p:sp>
      <p:sp>
        <p:nvSpPr>
          <p:cNvPr id="9" name="Text 7">
            <a:extLst xmlns:a="http://schemas.openxmlformats.org/drawingml/2006/main">
              <a:ext uri="{FF2B5EF4-FFF2-40B4-BE49-F238E27FC236}">
                <a16:creationId xmlns:a16="http://schemas.microsoft.com/office/drawing/2014/main" id="{61EC3B28-7F4E-4424-A04D-365CBA800AF1}"/>
              </a:ext>
            </a:extLst>
          </p:cNvPr>
          <p:cNvSpPr>
            <a:spLocks xmlns:a="http://schemas.openxmlformats.org/drawingml/2006/main" noGrp="1"/>
          </p:cNvSpPr>
          <p:nvPr/>
        </p:nvSpPr>
        <p:spPr>
          <a:xfrm xmlns:a="http://schemas.openxmlformats.org/drawingml/2006/main">
            <a:off x="1225296" y="1737360"/>
            <a:ext cx="4660240" cy="62179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Drop partial runs, unpinned manifests, missing payloads. Partition by manifest, principal, isolation.</a:t>
            </a:r>
          </a:p>
        </p:txBody>
      </p:sp>
      <p:sp>
        <p:nvSpPr>
          <p:cNvPr id="10" name="Shape 8">
            <a:extLst xmlns:a="http://schemas.openxmlformats.org/drawingml/2006/main">
              <a:ext uri="{FF2B5EF4-FFF2-40B4-BE49-F238E27FC236}">
                <a16:creationId xmlns:a16="http://schemas.microsoft.com/office/drawing/2014/main" id="{E65B62C0-31CA-470B-BA12-D0794BC5EC10}"/>
              </a:ext>
            </a:extLst>
          </p:cNvPr>
          <p:cNvSpPr>
            <a:spLocks xmlns:a="http://schemas.openxmlformats.org/drawingml/2006/main" noGrp="1"/>
          </p:cNvSpPr>
          <p:nvPr/>
        </p:nvSpPr>
        <p:spPr>
          <a:xfrm xmlns:a="http://schemas.openxmlformats.org/drawingml/2006/main">
            <a:off x="6251296" y="1481328"/>
            <a:ext cx="420624" cy="420624"/>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11" name="Text 9">
            <a:extLst xmlns:a="http://schemas.openxmlformats.org/drawingml/2006/main">
              <a:ext uri="{FF2B5EF4-FFF2-40B4-BE49-F238E27FC236}">
                <a16:creationId xmlns:a16="http://schemas.microsoft.com/office/drawing/2014/main" id="{03BC0861-BE17-4D1C-91D1-E2E6251A81A4}"/>
              </a:ext>
            </a:extLst>
          </p:cNvPr>
          <p:cNvSpPr>
            <a:spLocks xmlns:a="http://schemas.openxmlformats.org/drawingml/2006/main" noGrp="1"/>
          </p:cNvSpPr>
          <p:nvPr/>
        </p:nvSpPr>
        <p:spPr>
          <a:xfrm xmlns:a="http://schemas.openxmlformats.org/drawingml/2006/main">
            <a:off x="6251296" y="1481328"/>
            <a:ext cx="4206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300" b="1">
                <a:solidFill>
                  <a:srgbClr val="FFFFFF"/>
                </a:solidFill>
                <a:latin typeface="Calibri"/>
                <a:ea typeface="Calibri"/>
                <a:cs typeface="Calibri"/>
              </a:rPr>
              <a:t>2</a:t>
            </a:r>
          </a:p>
        </p:txBody>
      </p:sp>
      <p:sp>
        <p:nvSpPr>
          <p:cNvPr id="12" name="Text 10">
            <a:extLst xmlns:a="http://schemas.openxmlformats.org/drawingml/2006/main">
              <a:ext uri="{FF2B5EF4-FFF2-40B4-BE49-F238E27FC236}">
                <a16:creationId xmlns:a16="http://schemas.microsoft.com/office/drawing/2014/main" id="{4BC03B7C-C34F-4402-9E2D-9FE7DE72269F}"/>
              </a:ext>
            </a:extLst>
          </p:cNvPr>
          <p:cNvSpPr>
            <a:spLocks xmlns:a="http://schemas.openxmlformats.org/drawingml/2006/main" noGrp="1"/>
          </p:cNvSpPr>
          <p:nvPr/>
        </p:nvSpPr>
        <p:spPr>
          <a:xfrm xmlns:a="http://schemas.openxmlformats.org/drawingml/2006/main">
            <a:off x="6836512" y="1426464"/>
            <a:ext cx="4715104"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1E3A"/>
                </a:solidFill>
                <a:latin typeface="Cambria"/>
                <a:ea typeface="Cambria"/>
                <a:cs typeface="Cambria"/>
              </a:rPr>
              <a:t>Typed provenance</a:t>
            </a:r>
          </a:p>
        </p:txBody>
      </p:sp>
      <p:sp>
        <p:nvSpPr>
          <p:cNvPr id="13" name="Text 11">
            <a:extLst xmlns:a="http://schemas.openxmlformats.org/drawingml/2006/main">
              <a:ext uri="{FF2B5EF4-FFF2-40B4-BE49-F238E27FC236}">
                <a16:creationId xmlns:a16="http://schemas.microsoft.com/office/drawing/2014/main" id="{6D68B0C7-47D9-4D12-9F5B-32FB79657946}"/>
              </a:ext>
            </a:extLst>
          </p:cNvPr>
          <p:cNvSpPr>
            <a:spLocks xmlns:a="http://schemas.openxmlformats.org/drawingml/2006/main" noGrp="1"/>
          </p:cNvSpPr>
          <p:nvPr/>
        </p:nvSpPr>
        <p:spPr>
          <a:xfrm xmlns:a="http://schemas.openxmlformats.org/drawingml/2006/main">
            <a:off x="6836512" y="1737360"/>
            <a:ext cx="4660240" cy="62179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Build the program-argument trace graph. No witness or too many witnesses blocks the region.</a:t>
            </a:r>
          </a:p>
        </p:txBody>
      </p:sp>
      <p:sp>
        <p:nvSpPr>
          <p:cNvPr id="14" name="Shape 12">
            <a:extLst xmlns:a="http://schemas.openxmlformats.org/drawingml/2006/main">
              <a:ext uri="{FF2B5EF4-FFF2-40B4-BE49-F238E27FC236}">
                <a16:creationId xmlns:a16="http://schemas.microsoft.com/office/drawing/2014/main" id="{91749DFB-5AFC-449C-BC8E-5E2DCECB7C77}"/>
              </a:ext>
            </a:extLst>
          </p:cNvPr>
          <p:cNvSpPr>
            <a:spLocks xmlns:a="http://schemas.openxmlformats.org/drawingml/2006/main" noGrp="1"/>
          </p:cNvSpPr>
          <p:nvPr/>
        </p:nvSpPr>
        <p:spPr>
          <a:xfrm xmlns:a="http://schemas.openxmlformats.org/drawingml/2006/main">
            <a:off x="640080" y="2560320"/>
            <a:ext cx="420624" cy="420624"/>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15" name="Text 13">
            <a:extLst xmlns:a="http://schemas.openxmlformats.org/drawingml/2006/main">
              <a:ext uri="{FF2B5EF4-FFF2-40B4-BE49-F238E27FC236}">
                <a16:creationId xmlns:a16="http://schemas.microsoft.com/office/drawing/2014/main" id="{9E9AA917-353D-4595-BC19-ABB5DCA99D01}"/>
              </a:ext>
            </a:extLst>
          </p:cNvPr>
          <p:cNvSpPr>
            <a:spLocks xmlns:a="http://schemas.openxmlformats.org/drawingml/2006/main" noGrp="1"/>
          </p:cNvSpPr>
          <p:nvPr/>
        </p:nvSpPr>
        <p:spPr>
          <a:xfrm xmlns:a="http://schemas.openxmlformats.org/drawingml/2006/main">
            <a:off x="640080" y="2560320"/>
            <a:ext cx="4206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300" b="1">
                <a:solidFill>
                  <a:srgbClr val="FFFFFF"/>
                </a:solidFill>
                <a:latin typeface="Calibri"/>
                <a:ea typeface="Calibri"/>
                <a:cs typeface="Calibri"/>
              </a:rPr>
              <a:t>3</a:t>
            </a:r>
          </a:p>
        </p:txBody>
      </p:sp>
      <p:sp>
        <p:nvSpPr>
          <p:cNvPr id="16" name="Text 14">
            <a:extLst xmlns:a="http://schemas.openxmlformats.org/drawingml/2006/main">
              <a:ext uri="{FF2B5EF4-FFF2-40B4-BE49-F238E27FC236}">
                <a16:creationId xmlns:a16="http://schemas.microsoft.com/office/drawing/2014/main" id="{1C22343C-D2D2-4BF5-A15F-7701FD7DA7C8}"/>
              </a:ext>
            </a:extLst>
          </p:cNvPr>
          <p:cNvSpPr>
            <a:spLocks xmlns:a="http://schemas.openxmlformats.org/drawingml/2006/main" noGrp="1"/>
          </p:cNvSpPr>
          <p:nvPr/>
        </p:nvSpPr>
        <p:spPr>
          <a:xfrm xmlns:a="http://schemas.openxmlformats.org/drawingml/2006/main">
            <a:off x="1225296" y="2505456"/>
            <a:ext cx="4715104"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1E3A"/>
                </a:solidFill>
                <a:latin typeface="Cambria"/>
                <a:ea typeface="Cambria"/>
                <a:cs typeface="Cambria"/>
              </a:rPr>
              <a:t>Feasibility ceiling</a:t>
            </a:r>
          </a:p>
        </p:txBody>
      </p:sp>
      <p:sp>
        <p:nvSpPr>
          <p:cNvPr id="17" name="Text 15">
            <a:extLst xmlns:a="http://schemas.openxmlformats.org/drawingml/2006/main">
              <a:ext uri="{FF2B5EF4-FFF2-40B4-BE49-F238E27FC236}">
                <a16:creationId xmlns:a16="http://schemas.microsoft.com/office/drawing/2014/main" id="{6B0B8D03-C1A4-4235-A884-68ADC9C1FA30}"/>
              </a:ext>
            </a:extLst>
          </p:cNvPr>
          <p:cNvSpPr>
            <a:spLocks xmlns:a="http://schemas.openxmlformats.org/drawingml/2006/main" noGrp="1"/>
          </p:cNvSpPr>
          <p:nvPr/>
        </p:nvSpPr>
        <p:spPr>
          <a:xfrm xmlns:a="http://schemas.openxmlformats.org/drawingml/2006/main">
            <a:off x="1225296" y="2816352"/>
            <a:ext cx="4660240" cy="62179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Compute the best achievable saving before paying for synthesis. Below target → decline.</a:t>
            </a:r>
          </a:p>
        </p:txBody>
      </p:sp>
      <p:sp>
        <p:nvSpPr>
          <p:cNvPr id="18" name="Shape 16">
            <a:extLst xmlns:a="http://schemas.openxmlformats.org/drawingml/2006/main">
              <a:ext uri="{FF2B5EF4-FFF2-40B4-BE49-F238E27FC236}">
                <a16:creationId xmlns:a16="http://schemas.microsoft.com/office/drawing/2014/main" id="{3A5C0387-8DA9-40BD-AB04-D7682AAEC534}"/>
              </a:ext>
            </a:extLst>
          </p:cNvPr>
          <p:cNvSpPr>
            <a:spLocks xmlns:a="http://schemas.openxmlformats.org/drawingml/2006/main" noGrp="1"/>
          </p:cNvSpPr>
          <p:nvPr/>
        </p:nvSpPr>
        <p:spPr>
          <a:xfrm xmlns:a="http://schemas.openxmlformats.org/drawingml/2006/main">
            <a:off x="6251296" y="2560320"/>
            <a:ext cx="420624" cy="420624"/>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19" name="Text 17">
            <a:extLst xmlns:a="http://schemas.openxmlformats.org/drawingml/2006/main">
              <a:ext uri="{FF2B5EF4-FFF2-40B4-BE49-F238E27FC236}">
                <a16:creationId xmlns:a16="http://schemas.microsoft.com/office/drawing/2014/main" id="{97BA02E3-3E29-470B-BB16-0A6B357818EA}"/>
              </a:ext>
            </a:extLst>
          </p:cNvPr>
          <p:cNvSpPr>
            <a:spLocks xmlns:a="http://schemas.openxmlformats.org/drawingml/2006/main" noGrp="1"/>
          </p:cNvSpPr>
          <p:nvPr/>
        </p:nvSpPr>
        <p:spPr>
          <a:xfrm xmlns:a="http://schemas.openxmlformats.org/drawingml/2006/main">
            <a:off x="6251296" y="2560320"/>
            <a:ext cx="4206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300" b="1">
                <a:solidFill>
                  <a:srgbClr val="FFFFFF"/>
                </a:solidFill>
                <a:latin typeface="Calibri"/>
                <a:ea typeface="Calibri"/>
                <a:cs typeface="Calibri"/>
              </a:rPr>
              <a:t>4</a:t>
            </a:r>
          </a:p>
        </p:txBody>
      </p:sp>
      <p:sp>
        <p:nvSpPr>
          <p:cNvPr id="20" name="Text 18">
            <a:extLst xmlns:a="http://schemas.openxmlformats.org/drawingml/2006/main">
              <a:ext uri="{FF2B5EF4-FFF2-40B4-BE49-F238E27FC236}">
                <a16:creationId xmlns:a16="http://schemas.microsoft.com/office/drawing/2014/main" id="{FAA24A45-D4F0-43BE-99A6-0DE4787CBEDC}"/>
              </a:ext>
            </a:extLst>
          </p:cNvPr>
          <p:cNvSpPr>
            <a:spLocks xmlns:a="http://schemas.openxmlformats.org/drawingml/2006/main" noGrp="1"/>
          </p:cNvSpPr>
          <p:nvPr/>
        </p:nvSpPr>
        <p:spPr>
          <a:xfrm xmlns:a="http://schemas.openxmlformats.org/drawingml/2006/main">
            <a:off x="6836512" y="2505456"/>
            <a:ext cx="4715104"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1E3A"/>
                </a:solidFill>
                <a:latin typeface="Cambria"/>
                <a:ea typeface="Cambria"/>
                <a:cs typeface="Cambria"/>
              </a:rPr>
              <a:t>Bounded synthesis</a:t>
            </a:r>
          </a:p>
        </p:txBody>
      </p:sp>
      <p:sp>
        <p:nvSpPr>
          <p:cNvPr id="21" name="Text 19">
            <a:extLst xmlns:a="http://schemas.openxmlformats.org/drawingml/2006/main">
              <a:ext uri="{FF2B5EF4-FFF2-40B4-BE49-F238E27FC236}">
                <a16:creationId xmlns:a16="http://schemas.microsoft.com/office/drawing/2014/main" id="{24DEE01D-5C74-46A4-BAA5-120A95F8F2E6}"/>
              </a:ext>
            </a:extLst>
          </p:cNvPr>
          <p:cNvSpPr>
            <a:spLocks xmlns:a="http://schemas.openxmlformats.org/drawingml/2006/main" noGrp="1"/>
          </p:cNvSpPr>
          <p:nvPr/>
        </p:nvSpPr>
        <p:spPr>
          <a:xfrm xmlns:a="http://schemas.openxmlformats.org/drawingml/2006/main">
            <a:off x="6836512" y="2816352"/>
            <a:ext cx="4660240" cy="62179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Search a 23-operator closed library at depth ≤ 2, refit group-wise. Ungroundable slot → skip.</a:t>
            </a:r>
          </a:p>
        </p:txBody>
      </p:sp>
      <p:sp>
        <p:nvSpPr>
          <p:cNvPr id="22" name="Shape 20">
            <a:extLst xmlns:a="http://schemas.openxmlformats.org/drawingml/2006/main">
              <a:ext uri="{FF2B5EF4-FFF2-40B4-BE49-F238E27FC236}">
                <a16:creationId xmlns:a16="http://schemas.microsoft.com/office/drawing/2014/main" id="{CE268CF3-F9CA-41A2-B249-47A228FEF71C}"/>
              </a:ext>
            </a:extLst>
          </p:cNvPr>
          <p:cNvSpPr>
            <a:spLocks xmlns:a="http://schemas.openxmlformats.org/drawingml/2006/main" noGrp="1"/>
          </p:cNvSpPr>
          <p:nvPr/>
        </p:nvSpPr>
        <p:spPr>
          <a:xfrm xmlns:a="http://schemas.openxmlformats.org/drawingml/2006/main">
            <a:off x="640080" y="3639312"/>
            <a:ext cx="420624" cy="420624"/>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23" name="Text 21">
            <a:extLst xmlns:a="http://schemas.openxmlformats.org/drawingml/2006/main">
              <a:ext uri="{FF2B5EF4-FFF2-40B4-BE49-F238E27FC236}">
                <a16:creationId xmlns:a16="http://schemas.microsoft.com/office/drawing/2014/main" id="{0508C35F-4E93-47AA-8594-309C856230A9}"/>
              </a:ext>
            </a:extLst>
          </p:cNvPr>
          <p:cNvSpPr>
            <a:spLocks xmlns:a="http://schemas.openxmlformats.org/drawingml/2006/main" noGrp="1"/>
          </p:cNvSpPr>
          <p:nvPr/>
        </p:nvSpPr>
        <p:spPr>
          <a:xfrm xmlns:a="http://schemas.openxmlformats.org/drawingml/2006/main">
            <a:off x="640080" y="3639312"/>
            <a:ext cx="4206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300" b="1">
                <a:solidFill>
                  <a:srgbClr val="FFFFFF"/>
                </a:solidFill>
                <a:latin typeface="Calibri"/>
                <a:ea typeface="Calibri"/>
                <a:cs typeface="Calibri"/>
              </a:rPr>
              <a:t>5</a:t>
            </a:r>
          </a:p>
        </p:txBody>
      </p:sp>
      <p:sp>
        <p:nvSpPr>
          <p:cNvPr id="24" name="Text 22">
            <a:extLst xmlns:a="http://schemas.openxmlformats.org/drawingml/2006/main">
              <a:ext uri="{FF2B5EF4-FFF2-40B4-BE49-F238E27FC236}">
                <a16:creationId xmlns:a16="http://schemas.microsoft.com/office/drawing/2014/main" id="{593B583A-1C0C-45AA-B782-EAEDE7FB8926}"/>
              </a:ext>
            </a:extLst>
          </p:cNvPr>
          <p:cNvSpPr>
            <a:spLocks xmlns:a="http://schemas.openxmlformats.org/drawingml/2006/main" noGrp="1"/>
          </p:cNvSpPr>
          <p:nvPr/>
        </p:nvSpPr>
        <p:spPr>
          <a:xfrm xmlns:a="http://schemas.openxmlformats.org/drawingml/2006/main">
            <a:off x="1225296" y="3584448"/>
            <a:ext cx="4715104"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1E3A"/>
                </a:solidFill>
                <a:latin typeface="Cambria"/>
                <a:ea typeface="Cambria"/>
                <a:cs typeface="Cambria"/>
              </a:rPr>
              <a:t>Contracts &amp; challenge</a:t>
            </a:r>
          </a:p>
        </p:txBody>
      </p:sp>
      <p:sp>
        <p:nvSpPr>
          <p:cNvPr id="25" name="Text 23">
            <a:extLst xmlns:a="http://schemas.openxmlformats.org/drawingml/2006/main">
              <a:ext uri="{FF2B5EF4-FFF2-40B4-BE49-F238E27FC236}">
                <a16:creationId xmlns:a16="http://schemas.microsoft.com/office/drawing/2014/main" id="{7A81CA33-AA66-41F9-90A4-BE3F9E52DE34}"/>
              </a:ext>
            </a:extLst>
          </p:cNvPr>
          <p:cNvSpPr>
            <a:spLocks xmlns:a="http://schemas.openxmlformats.org/drawingml/2006/main" noGrp="1"/>
          </p:cNvSpPr>
          <p:nvPr/>
        </p:nvSpPr>
        <p:spPr>
          <a:xfrm xmlns:a="http://schemas.openxmlformats.org/drawingml/2006/main">
            <a:off x="1225296" y="3895344"/>
            <a:ext cx="4660240" cy="62179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Induce hard guard and verifier; replay, and perturb where a sandbox exists. A counterexample retires the family.</a:t>
            </a:r>
          </a:p>
        </p:txBody>
      </p:sp>
      <p:sp>
        <p:nvSpPr>
          <p:cNvPr id="26" name="Shape 24">
            <a:extLst xmlns:a="http://schemas.openxmlformats.org/drawingml/2006/main">
              <a:ext uri="{FF2B5EF4-FFF2-40B4-BE49-F238E27FC236}">
                <a16:creationId xmlns:a16="http://schemas.microsoft.com/office/drawing/2014/main" id="{AF5BBFBA-14AC-44E6-AC88-93086E626617}"/>
              </a:ext>
            </a:extLst>
          </p:cNvPr>
          <p:cNvSpPr>
            <a:spLocks xmlns:a="http://schemas.openxmlformats.org/drawingml/2006/main" noGrp="1"/>
          </p:cNvSpPr>
          <p:nvPr/>
        </p:nvSpPr>
        <p:spPr>
          <a:xfrm xmlns:a="http://schemas.openxmlformats.org/drawingml/2006/main">
            <a:off x="6251296" y="3639312"/>
            <a:ext cx="420624" cy="420624"/>
          </a:xfrm>
          <a:prstGeom xmlns:a="http://schemas.openxmlformats.org/drawingml/2006/main" prst="ellipse">
            <a:avLst/>
          </a:prstGeom>
          <a:solidFill xmlns:a="http://schemas.openxmlformats.org/drawingml/2006/main">
            <a:srgbClr val="0E1E3A"/>
          </a:solidFill>
          <a:ln xmlns:a="http://schemas.openxmlformats.org/drawingml/2006/main" w="6350">
            <a:solidFill>
              <a:srgbClr val="0E1E3A"/>
            </a:solidFill>
            <a:prstDash val="solid"/>
          </a:ln>
        </p:spPr>
        <p:txBody>
          <a:bodyPr xmlns:a="http://schemas.openxmlformats.org/drawingml/2006/main"/>
          <a:lstStyle xmlns:a="http://schemas.openxmlformats.org/drawingml/2006/main"/>
          <a:p xmlns:a="http://schemas.openxmlformats.org/drawingml/2006/main"/>
        </p:txBody>
      </p:sp>
      <p:sp>
        <p:nvSpPr>
          <p:cNvPr id="27" name="Text 25">
            <a:extLst xmlns:a="http://schemas.openxmlformats.org/drawingml/2006/main">
              <a:ext uri="{FF2B5EF4-FFF2-40B4-BE49-F238E27FC236}">
                <a16:creationId xmlns:a16="http://schemas.microsoft.com/office/drawing/2014/main" id="{24AEFE36-090A-4D12-BD3A-1DF32BD6943E}"/>
              </a:ext>
            </a:extLst>
          </p:cNvPr>
          <p:cNvSpPr>
            <a:spLocks xmlns:a="http://schemas.openxmlformats.org/drawingml/2006/main" noGrp="1"/>
          </p:cNvSpPr>
          <p:nvPr/>
        </p:nvSpPr>
        <p:spPr>
          <a:xfrm xmlns:a="http://schemas.openxmlformats.org/drawingml/2006/main">
            <a:off x="6251296" y="3639312"/>
            <a:ext cx="4206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300" b="1">
                <a:solidFill>
                  <a:srgbClr val="FFFFFF"/>
                </a:solidFill>
                <a:latin typeface="Calibri"/>
                <a:ea typeface="Calibri"/>
                <a:cs typeface="Calibri"/>
              </a:rPr>
              <a:t>6</a:t>
            </a:r>
          </a:p>
        </p:txBody>
      </p:sp>
      <p:sp>
        <p:nvSpPr>
          <p:cNvPr id="28" name="Text 26">
            <a:extLst xmlns:a="http://schemas.openxmlformats.org/drawingml/2006/main">
              <a:ext uri="{FF2B5EF4-FFF2-40B4-BE49-F238E27FC236}">
                <a16:creationId xmlns:a16="http://schemas.microsoft.com/office/drawing/2014/main" id="{251D1C10-5275-4ED7-B5FE-E666E2D7FD7C}"/>
              </a:ext>
            </a:extLst>
          </p:cNvPr>
          <p:cNvSpPr>
            <a:spLocks xmlns:a="http://schemas.openxmlformats.org/drawingml/2006/main" noGrp="1"/>
          </p:cNvSpPr>
          <p:nvPr/>
        </p:nvSpPr>
        <p:spPr>
          <a:xfrm xmlns:a="http://schemas.openxmlformats.org/drawingml/2006/main">
            <a:off x="6836512" y="3584448"/>
            <a:ext cx="4715104"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1E3A"/>
                </a:solidFill>
                <a:latin typeface="Cambria"/>
                <a:ea typeface="Cambria"/>
                <a:cs typeface="Cambria"/>
              </a:rPr>
              <a:t>Exact calibration</a:t>
            </a:r>
          </a:p>
        </p:txBody>
      </p:sp>
      <p:sp>
        <p:nvSpPr>
          <p:cNvPr id="29" name="Text 27">
            <a:extLst xmlns:a="http://schemas.openxmlformats.org/drawingml/2006/main">
              <a:ext uri="{FF2B5EF4-FFF2-40B4-BE49-F238E27FC236}">
                <a16:creationId xmlns:a16="http://schemas.microsoft.com/office/drawing/2014/main" id="{7DCD6411-970F-4F8F-941B-4807EC2962F6}"/>
              </a:ext>
            </a:extLst>
          </p:cNvPr>
          <p:cNvSpPr>
            <a:spLocks xmlns:a="http://schemas.openxmlformats.org/drawingml/2006/main" noGrp="1"/>
          </p:cNvSpPr>
          <p:nvPr/>
        </p:nvSpPr>
        <p:spPr>
          <a:xfrm xmlns:a="http://schemas.openxmlformats.org/drawingml/2006/main">
            <a:off x="6836512" y="3895344"/>
            <a:ext cx="4660240" cy="62179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One-sided Clopper–Pearson over a pre-frozen threshold grid. No admissible threshold → retire.</a:t>
            </a:r>
          </a:p>
        </p:txBody>
      </p:sp>
      <p:sp>
        <p:nvSpPr>
          <p:cNvPr id="30" name="Shape 28">
            <a:extLst xmlns:a="http://schemas.openxmlformats.org/drawingml/2006/main">
              <a:ext uri="{FF2B5EF4-FFF2-40B4-BE49-F238E27FC236}">
                <a16:creationId xmlns:a16="http://schemas.microsoft.com/office/drawing/2014/main" id="{46B92ED8-94D9-440E-A770-1867C0C5347A}"/>
              </a:ext>
            </a:extLst>
          </p:cNvPr>
          <p:cNvSpPr>
            <a:spLocks xmlns:a="http://schemas.openxmlformats.org/drawingml/2006/main" noGrp="1"/>
          </p:cNvSpPr>
          <p:nvPr/>
        </p:nvSpPr>
        <p:spPr>
          <a:xfrm xmlns:a="http://schemas.openxmlformats.org/drawingml/2006/main">
            <a:off x="640080" y="4892040"/>
            <a:ext cx="10911535" cy="896112"/>
          </a:xfrm>
          <a:prstGeom xmlns:a="http://schemas.openxmlformats.org/drawingml/2006/main" prst="roundRect">
            <a:avLst>
              <a:gd name="adj" fmla="val 5102"/>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31" name="Text 29">
            <a:extLst xmlns:a="http://schemas.openxmlformats.org/drawingml/2006/main">
              <a:ext uri="{FF2B5EF4-FFF2-40B4-BE49-F238E27FC236}">
                <a16:creationId xmlns:a16="http://schemas.microsoft.com/office/drawing/2014/main" id="{11B4BE62-E326-4F83-96E4-121788BD6FA1}"/>
              </a:ext>
            </a:extLst>
          </p:cNvPr>
          <p:cNvSpPr>
            <a:spLocks xmlns:a="http://schemas.openxmlformats.org/drawingml/2006/main" noGrp="1"/>
          </p:cNvSpPr>
          <p:nvPr/>
        </p:nvSpPr>
        <p:spPr>
          <a:xfrm xmlns:a="http://schemas.openxmlformats.org/drawingml/2006/main">
            <a:off x="914400" y="5029200"/>
            <a:ext cx="10362895" cy="6035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8000"/>
              </a:lnSpc>
              <a:buNone/>
            </a:pPr>
            <a:r>
              <a:rPr sz="1300" b="1">
                <a:solidFill>
                  <a:srgbClr val="0E1E3A"/>
                </a:solidFill>
                <a:latin typeface="Calibri"/>
                <a:ea typeface="Calibri"/>
                <a:cs typeface="Calibri"/>
              </a:rPr>
              <a:t>Every rejection is recorded with its stage. The compiler still emits or retires; only after admission may GCS package a batchable read program behind a bounded projection.</a:t>
            </a:r>
          </a:p>
        </p:txBody>
      </p:sp>
    </p:spTree>
    <p:extLst>
      <p:ext uri="{BB962C8B-B14F-4D97-AF65-F5344CB8AC3E}">
        <p14:creationId xmlns:p14="http://schemas.microsoft.com/office/powerpoint/2010/main" val="1875434778"/>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42F69D1-D13E-4969-9D85-4CCACAA1B1A3}"/>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57E3BECA-CECB-4386-895B-F625DAFE4894}"/>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11</a:t>
            </a:r>
          </a:p>
        </p:txBody>
      </p:sp>
      <p:sp>
        <p:nvSpPr>
          <p:cNvPr id="4" name="Text 2">
            <a:extLst xmlns:a="http://schemas.openxmlformats.org/drawingml/2006/main">
              <a:ext uri="{FF2B5EF4-FFF2-40B4-BE49-F238E27FC236}">
                <a16:creationId xmlns:a16="http://schemas.microsoft.com/office/drawing/2014/main" id="{809693A6-0706-4A89-AF2A-F3D2751466F7}"/>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METHOD  ·  REJECTION POINT 2  ·  ALGORITHM 2 (BUILDPATG)</a:t>
            </a:r>
          </a:p>
        </p:txBody>
      </p:sp>
      <p:sp>
        <p:nvSpPr>
          <p:cNvPr id="5" name="Text 3">
            <a:extLst xmlns:a="http://schemas.openxmlformats.org/drawingml/2006/main">
              <a:ext uri="{FF2B5EF4-FFF2-40B4-BE49-F238E27FC236}">
                <a16:creationId xmlns:a16="http://schemas.microsoft.com/office/drawing/2014/main" id="{2B64F34A-B254-49BD-A4CD-A5D3E314330F}"/>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No witness means a real model decision</a:t>
            </a:r>
          </a:p>
        </p:txBody>
      </p:sp>
      <p:sp>
        <p:nvSpPr>
          <p:cNvPr id="6" name="Text 4">
            <a:extLst xmlns:a="http://schemas.openxmlformats.org/drawingml/2006/main">
              <a:ext uri="{FF2B5EF4-FFF2-40B4-BE49-F238E27FC236}">
                <a16:creationId xmlns:a16="http://schemas.microsoft.com/office/drawing/2014/main" id="{248173A6-B479-4FF4-8B29-C5C345A64A93}"/>
              </a:ext>
            </a:extLst>
          </p:cNvPr>
          <p:cNvSpPr>
            <a:spLocks xmlns:a="http://schemas.openxmlformats.org/drawingml/2006/main" noGrp="1"/>
          </p:cNvSpPr>
          <p:nvPr/>
        </p:nvSpPr>
        <p:spPr>
          <a:xfrm xmlns:a="http://schemas.openxmlformats.org/drawingml/2006/main">
            <a:off x="640080" y="1389888"/>
            <a:ext cx="10911535" cy="54864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l">
              <a:lnSpc>
                <a:spcPct val="112000"/>
              </a:lnSpc>
              <a:buNone/>
            </a:pPr>
            <a:r>
              <a:rPr sz="1300">
                <a:solidFill>
                  <a:srgbClr val="24354F"/>
                </a:solidFill>
                <a:latin typeface="Calibri"/>
                <a:ea typeface="Calibri"/>
                <a:cs typeface="Calibri"/>
              </a:rPr>
              <a:t>For each call-argument slot the program-argument trace graph searches entry-state and prior-result paths for typed values and bounded transforms. Exact matches, stable field paths, and library transformations become candidate producer edges.</a:t>
            </a:r>
          </a:p>
        </p:txBody>
      </p:sp>
      <p:sp>
        <p:nvSpPr>
          <p:cNvPr id="7" name="Shape 5">
            <a:extLst xmlns:a="http://schemas.openxmlformats.org/drawingml/2006/main">
              <a:ext uri="{FF2B5EF4-FFF2-40B4-BE49-F238E27FC236}">
                <a16:creationId xmlns:a16="http://schemas.microsoft.com/office/drawing/2014/main" id="{61140B0E-BB7D-474B-818A-0008F0AE3DB9}"/>
              </a:ext>
            </a:extLst>
          </p:cNvPr>
          <p:cNvSpPr>
            <a:spLocks xmlns:a="http://schemas.openxmlformats.org/drawingml/2006/main" noGrp="1"/>
          </p:cNvSpPr>
          <p:nvPr/>
        </p:nvSpPr>
        <p:spPr>
          <a:xfrm xmlns:a="http://schemas.openxmlformats.org/drawingml/2006/main">
            <a:off x="640080" y="2103120"/>
            <a:ext cx="3454298" cy="1572768"/>
          </a:xfrm>
          <a:prstGeom xmlns:a="http://schemas.openxmlformats.org/drawingml/2006/main" prst="roundRect">
            <a:avLst>
              <a:gd name="adj" fmla="val 2907"/>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8" name="Shape 6">
            <a:extLst xmlns:a="http://schemas.openxmlformats.org/drawingml/2006/main">
              <a:ext uri="{FF2B5EF4-FFF2-40B4-BE49-F238E27FC236}">
                <a16:creationId xmlns:a16="http://schemas.microsoft.com/office/drawing/2014/main" id="{2F027AD5-0F17-4D39-9D10-663F812D81C5}"/>
              </a:ext>
            </a:extLst>
          </p:cNvPr>
          <p:cNvSpPr>
            <a:spLocks xmlns:a="http://schemas.openxmlformats.org/drawingml/2006/main" noGrp="1"/>
          </p:cNvSpPr>
          <p:nvPr/>
        </p:nvSpPr>
        <p:spPr>
          <a:xfrm xmlns:a="http://schemas.openxmlformats.org/drawingml/2006/main">
            <a:off x="896112" y="2322576"/>
            <a:ext cx="347472" cy="347472"/>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9" name="Text 7">
            <a:extLst xmlns:a="http://schemas.openxmlformats.org/drawingml/2006/main">
              <a:ext uri="{FF2B5EF4-FFF2-40B4-BE49-F238E27FC236}">
                <a16:creationId xmlns:a16="http://schemas.microsoft.com/office/drawing/2014/main" id="{664CFF7F-9A2F-4694-A6C0-1BBDB90C3BB8}"/>
              </a:ext>
            </a:extLst>
          </p:cNvPr>
          <p:cNvSpPr>
            <a:spLocks xmlns:a="http://schemas.openxmlformats.org/drawingml/2006/main" noGrp="1"/>
          </p:cNvSpPr>
          <p:nvPr/>
        </p:nvSpPr>
        <p:spPr>
          <a:xfrm xmlns:a="http://schemas.openxmlformats.org/drawingml/2006/main">
            <a:off x="896112" y="2322576"/>
            <a:ext cx="347472"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200" b="1">
                <a:solidFill>
                  <a:srgbClr val="FFFFFF"/>
                </a:solidFill>
                <a:latin typeface="Calibri"/>
                <a:ea typeface="Calibri"/>
                <a:cs typeface="Calibri"/>
              </a:rPr>
              <a:t>✓</a:t>
            </a:r>
          </a:p>
        </p:txBody>
      </p:sp>
      <p:sp>
        <p:nvSpPr>
          <p:cNvPr id="10" name="Text 8">
            <a:extLst xmlns:a="http://schemas.openxmlformats.org/drawingml/2006/main">
              <a:ext uri="{FF2B5EF4-FFF2-40B4-BE49-F238E27FC236}">
                <a16:creationId xmlns:a16="http://schemas.microsoft.com/office/drawing/2014/main" id="{7649C324-2353-49AC-BF8C-C6CF1C06B713}"/>
              </a:ext>
            </a:extLst>
          </p:cNvPr>
          <p:cNvSpPr>
            <a:spLocks xmlns:a="http://schemas.openxmlformats.org/drawingml/2006/main" noGrp="1"/>
          </p:cNvSpPr>
          <p:nvPr/>
        </p:nvSpPr>
        <p:spPr>
          <a:xfrm xmlns:a="http://schemas.openxmlformats.org/drawingml/2006/main">
            <a:off x="1335024" y="2322576"/>
            <a:ext cx="2503322"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50" b="1">
                <a:solidFill>
                  <a:srgbClr val="0E1E3A"/>
                </a:solidFill>
                <a:latin typeface="Cambria"/>
                <a:ea typeface="Cambria"/>
                <a:cs typeface="Cambria"/>
              </a:rPr>
              <a:t>Exactly one witness</a:t>
            </a:r>
          </a:p>
        </p:txBody>
      </p:sp>
      <p:sp>
        <p:nvSpPr>
          <p:cNvPr id="11" name="Text 9">
            <a:extLst xmlns:a="http://schemas.openxmlformats.org/drawingml/2006/main">
              <a:ext uri="{FF2B5EF4-FFF2-40B4-BE49-F238E27FC236}">
                <a16:creationId xmlns:a16="http://schemas.microsoft.com/office/drawing/2014/main" id="{75412321-77D5-4C4F-B563-63D22EB6CDF5}"/>
              </a:ext>
            </a:extLst>
          </p:cNvPr>
          <p:cNvSpPr>
            <a:spLocks xmlns:a="http://schemas.openxmlformats.org/drawingml/2006/main" noGrp="1"/>
          </p:cNvSpPr>
          <p:nvPr/>
        </p:nvSpPr>
        <p:spPr>
          <a:xfrm xmlns:a="http://schemas.openxmlformats.org/drawingml/2006/main">
            <a:off x="914400" y="2761488"/>
            <a:ext cx="2905658" cy="78638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Edge admitted. The minimum-description-length producer is recorded as the slot's provenance.</a:t>
            </a:r>
          </a:p>
        </p:txBody>
      </p:sp>
      <p:sp>
        <p:nvSpPr>
          <p:cNvPr id="12" name="Shape 10">
            <a:extLst xmlns:a="http://schemas.openxmlformats.org/drawingml/2006/main">
              <a:ext uri="{FF2B5EF4-FFF2-40B4-BE49-F238E27FC236}">
                <a16:creationId xmlns:a16="http://schemas.microsoft.com/office/drawing/2014/main" id="{A03BCE9A-E982-451B-BBE7-742BC4666A42}"/>
              </a:ext>
            </a:extLst>
          </p:cNvPr>
          <p:cNvSpPr>
            <a:spLocks xmlns:a="http://schemas.openxmlformats.org/drawingml/2006/main" noGrp="1"/>
          </p:cNvSpPr>
          <p:nvPr/>
        </p:nvSpPr>
        <p:spPr>
          <a:xfrm xmlns:a="http://schemas.openxmlformats.org/drawingml/2006/main">
            <a:off x="4368698" y="2103120"/>
            <a:ext cx="3454298" cy="1572768"/>
          </a:xfrm>
          <a:prstGeom xmlns:a="http://schemas.openxmlformats.org/drawingml/2006/main" prst="roundRect">
            <a:avLst>
              <a:gd name="adj" fmla="val 2907"/>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3" name="Shape 11">
            <a:extLst xmlns:a="http://schemas.openxmlformats.org/drawingml/2006/main">
              <a:ext uri="{FF2B5EF4-FFF2-40B4-BE49-F238E27FC236}">
                <a16:creationId xmlns:a16="http://schemas.microsoft.com/office/drawing/2014/main" id="{208CB3D3-581E-42D1-A8C4-16C07BC4DDEA}"/>
              </a:ext>
            </a:extLst>
          </p:cNvPr>
          <p:cNvSpPr>
            <a:spLocks xmlns:a="http://schemas.openxmlformats.org/drawingml/2006/main" noGrp="1"/>
          </p:cNvSpPr>
          <p:nvPr/>
        </p:nvSpPr>
        <p:spPr>
          <a:xfrm xmlns:a="http://schemas.openxmlformats.org/drawingml/2006/main">
            <a:off x="4624730" y="2322576"/>
            <a:ext cx="347472" cy="347472"/>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14" name="Text 12">
            <a:extLst xmlns:a="http://schemas.openxmlformats.org/drawingml/2006/main">
              <a:ext uri="{FF2B5EF4-FFF2-40B4-BE49-F238E27FC236}">
                <a16:creationId xmlns:a16="http://schemas.microsoft.com/office/drawing/2014/main" id="{53E9B184-6671-4727-B932-15A9445B4981}"/>
              </a:ext>
            </a:extLst>
          </p:cNvPr>
          <p:cNvSpPr>
            <a:spLocks xmlns:a="http://schemas.openxmlformats.org/drawingml/2006/main" noGrp="1"/>
          </p:cNvSpPr>
          <p:nvPr/>
        </p:nvSpPr>
        <p:spPr>
          <a:xfrm xmlns:a="http://schemas.openxmlformats.org/drawingml/2006/main">
            <a:off x="4624730" y="2322576"/>
            <a:ext cx="347472"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200" b="1">
                <a:solidFill>
                  <a:srgbClr val="FFFFFF"/>
                </a:solidFill>
                <a:latin typeface="Calibri"/>
                <a:ea typeface="Calibri"/>
                <a:cs typeface="Calibri"/>
              </a:rPr>
              <a:t>✕</a:t>
            </a:r>
          </a:p>
        </p:txBody>
      </p:sp>
      <p:sp>
        <p:nvSpPr>
          <p:cNvPr id="15" name="Text 13">
            <a:extLst xmlns:a="http://schemas.openxmlformats.org/drawingml/2006/main">
              <a:ext uri="{FF2B5EF4-FFF2-40B4-BE49-F238E27FC236}">
                <a16:creationId xmlns:a16="http://schemas.microsoft.com/office/drawing/2014/main" id="{BD0F779B-BC49-4DAC-B1DB-A0FF955ACBB1}"/>
              </a:ext>
            </a:extLst>
          </p:cNvPr>
          <p:cNvSpPr>
            <a:spLocks xmlns:a="http://schemas.openxmlformats.org/drawingml/2006/main" noGrp="1"/>
          </p:cNvSpPr>
          <p:nvPr/>
        </p:nvSpPr>
        <p:spPr>
          <a:xfrm xmlns:a="http://schemas.openxmlformats.org/drawingml/2006/main">
            <a:off x="5063642" y="2322576"/>
            <a:ext cx="2503322"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50" b="1">
                <a:solidFill>
                  <a:srgbClr val="A93B2B"/>
                </a:solidFill>
                <a:latin typeface="Cambria"/>
                <a:ea typeface="Cambria"/>
                <a:cs typeface="Cambria"/>
              </a:rPr>
              <a:t>No witness</a:t>
            </a:r>
          </a:p>
        </p:txBody>
      </p:sp>
      <p:sp>
        <p:nvSpPr>
          <p:cNvPr id="16" name="Text 14">
            <a:extLst xmlns:a="http://schemas.openxmlformats.org/drawingml/2006/main">
              <a:ext uri="{FF2B5EF4-FFF2-40B4-BE49-F238E27FC236}">
                <a16:creationId xmlns:a16="http://schemas.microsoft.com/office/drawing/2014/main" id="{97A79260-6D75-4F41-BE1B-D3327C604F55}"/>
              </a:ext>
            </a:extLst>
          </p:cNvPr>
          <p:cNvSpPr>
            <a:spLocks xmlns:a="http://schemas.openxmlformats.org/drawingml/2006/main" noGrp="1"/>
          </p:cNvSpPr>
          <p:nvPr/>
        </p:nvSpPr>
        <p:spPr>
          <a:xfrm xmlns:a="http://schemas.openxmlformats.org/drawingml/2006/main">
            <a:off x="4643018" y="2761488"/>
            <a:ext cx="2905658" cy="78638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The slot is a real model decision. Region blocked — there is nothing to reconstruct it from.</a:t>
            </a:r>
          </a:p>
        </p:txBody>
      </p:sp>
      <p:sp>
        <p:nvSpPr>
          <p:cNvPr id="17" name="Shape 15">
            <a:extLst xmlns:a="http://schemas.openxmlformats.org/drawingml/2006/main">
              <a:ext uri="{FF2B5EF4-FFF2-40B4-BE49-F238E27FC236}">
                <a16:creationId xmlns:a16="http://schemas.microsoft.com/office/drawing/2014/main" id="{8F594075-9AD0-4248-AC1F-435DCDB89F03}"/>
              </a:ext>
            </a:extLst>
          </p:cNvPr>
          <p:cNvSpPr>
            <a:spLocks xmlns:a="http://schemas.openxmlformats.org/drawingml/2006/main" noGrp="1"/>
          </p:cNvSpPr>
          <p:nvPr/>
        </p:nvSpPr>
        <p:spPr>
          <a:xfrm xmlns:a="http://schemas.openxmlformats.org/drawingml/2006/main">
            <a:off x="8097317" y="2103120"/>
            <a:ext cx="3454298" cy="1572768"/>
          </a:xfrm>
          <a:prstGeom xmlns:a="http://schemas.openxmlformats.org/drawingml/2006/main" prst="roundRect">
            <a:avLst>
              <a:gd name="adj" fmla="val 2907"/>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8" name="Shape 16">
            <a:extLst xmlns:a="http://schemas.openxmlformats.org/drawingml/2006/main">
              <a:ext uri="{FF2B5EF4-FFF2-40B4-BE49-F238E27FC236}">
                <a16:creationId xmlns:a16="http://schemas.microsoft.com/office/drawing/2014/main" id="{4A75E002-7DCB-4E25-B357-4084DE856003}"/>
              </a:ext>
            </a:extLst>
          </p:cNvPr>
          <p:cNvSpPr>
            <a:spLocks xmlns:a="http://schemas.openxmlformats.org/drawingml/2006/main" noGrp="1"/>
          </p:cNvSpPr>
          <p:nvPr/>
        </p:nvSpPr>
        <p:spPr>
          <a:xfrm xmlns:a="http://schemas.openxmlformats.org/drawingml/2006/main">
            <a:off x="8353349" y="2322576"/>
            <a:ext cx="347472" cy="347472"/>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19" name="Text 17">
            <a:extLst xmlns:a="http://schemas.openxmlformats.org/drawingml/2006/main">
              <a:ext uri="{FF2B5EF4-FFF2-40B4-BE49-F238E27FC236}">
                <a16:creationId xmlns:a16="http://schemas.microsoft.com/office/drawing/2014/main" id="{9802F6FF-FEAB-4C01-BD0F-B6B615E970C0}"/>
              </a:ext>
            </a:extLst>
          </p:cNvPr>
          <p:cNvSpPr>
            <a:spLocks xmlns:a="http://schemas.openxmlformats.org/drawingml/2006/main" noGrp="1"/>
          </p:cNvSpPr>
          <p:nvPr/>
        </p:nvSpPr>
        <p:spPr>
          <a:xfrm xmlns:a="http://schemas.openxmlformats.org/drawingml/2006/main">
            <a:off x="8353349" y="2322576"/>
            <a:ext cx="347472"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200" b="1">
                <a:solidFill>
                  <a:srgbClr val="FFFFFF"/>
                </a:solidFill>
                <a:latin typeface="Calibri"/>
                <a:ea typeface="Calibri"/>
                <a:cs typeface="Calibri"/>
              </a:rPr>
              <a:t>✕</a:t>
            </a:r>
          </a:p>
        </p:txBody>
      </p:sp>
      <p:sp>
        <p:nvSpPr>
          <p:cNvPr id="20" name="Text 18">
            <a:extLst xmlns:a="http://schemas.openxmlformats.org/drawingml/2006/main">
              <a:ext uri="{FF2B5EF4-FFF2-40B4-BE49-F238E27FC236}">
                <a16:creationId xmlns:a16="http://schemas.microsoft.com/office/drawing/2014/main" id="{A62FA1B8-3C9B-4688-8282-403A3F3D5E46}"/>
              </a:ext>
            </a:extLst>
          </p:cNvPr>
          <p:cNvSpPr>
            <a:spLocks xmlns:a="http://schemas.openxmlformats.org/drawingml/2006/main" noGrp="1"/>
          </p:cNvSpPr>
          <p:nvPr/>
        </p:nvSpPr>
        <p:spPr>
          <a:xfrm xmlns:a="http://schemas.openxmlformats.org/drawingml/2006/main">
            <a:off x="8792261" y="2322576"/>
            <a:ext cx="2503322"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50" b="1">
                <a:solidFill>
                  <a:srgbClr val="A93B2B"/>
                </a:solidFill>
                <a:latin typeface="Cambria"/>
                <a:ea typeface="Cambria"/>
                <a:cs typeface="Cambria"/>
              </a:rPr>
              <a:t>Above the ambiguity cap</a:t>
            </a:r>
          </a:p>
        </p:txBody>
      </p:sp>
      <p:sp>
        <p:nvSpPr>
          <p:cNvPr id="21" name="Text 19">
            <a:extLst xmlns:a="http://schemas.openxmlformats.org/drawingml/2006/main">
              <a:ext uri="{FF2B5EF4-FFF2-40B4-BE49-F238E27FC236}">
                <a16:creationId xmlns:a16="http://schemas.microsoft.com/office/drawing/2014/main" id="{44331F44-637D-453A-BD2E-D54E961E3506}"/>
              </a:ext>
            </a:extLst>
          </p:cNvPr>
          <p:cNvSpPr>
            <a:spLocks xmlns:a="http://schemas.openxmlformats.org/drawingml/2006/main" noGrp="1"/>
          </p:cNvSpPr>
          <p:nvPr/>
        </p:nvSpPr>
        <p:spPr>
          <a:xfrm xmlns:a="http://schemas.openxmlformats.org/drawingml/2006/main">
            <a:off x="8371637" y="2761488"/>
            <a:ext cx="2905658" cy="78638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Too many plausible producers. Region blocked rather than defaulting to the cheapest explanation.</a:t>
            </a:r>
          </a:p>
        </p:txBody>
      </p:sp>
      <p:sp>
        <p:nvSpPr>
          <p:cNvPr id="22" name="Text 20">
            <a:extLst xmlns:a="http://schemas.openxmlformats.org/drawingml/2006/main">
              <a:ext uri="{FF2B5EF4-FFF2-40B4-BE49-F238E27FC236}">
                <a16:creationId xmlns:a16="http://schemas.microsoft.com/office/drawing/2014/main" id="{36F6A371-4DFA-499A-97D5-1272AF05145A}"/>
              </a:ext>
            </a:extLst>
          </p:cNvPr>
          <p:cNvSpPr>
            <a:spLocks xmlns:a="http://schemas.openxmlformats.org/drawingml/2006/main" noGrp="1"/>
          </p:cNvSpPr>
          <p:nvPr/>
        </p:nvSpPr>
        <p:spPr>
          <a:xfrm xmlns:a="http://schemas.openxmlformats.org/drawingml/2006/main">
            <a:off x="640080" y="3913632"/>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b="1" spc="180">
                <a:solidFill>
                  <a:srgbClr val="5A6B84"/>
                </a:solidFill>
                <a:latin typeface="Calibri"/>
                <a:ea typeface="Calibri"/>
                <a:cs typeface="Calibri"/>
              </a:rPr>
              <a:t>MEASURED ON NESTFUL — 5,746 DEPENDENCY SLOTS</a:t>
            </a:r>
          </a:p>
        </p:txBody>
      </p:sp>
      <p:sp>
        <p:nvSpPr>
          <p:cNvPr id="23" name="Shape 21">
            <a:extLst xmlns:a="http://schemas.openxmlformats.org/drawingml/2006/main">
              <a:ext uri="{FF2B5EF4-FFF2-40B4-BE49-F238E27FC236}">
                <a16:creationId xmlns:a16="http://schemas.microsoft.com/office/drawing/2014/main" id="{F32DE538-5691-46F8-8B2C-CB017EF00172}"/>
              </a:ext>
            </a:extLst>
          </p:cNvPr>
          <p:cNvSpPr>
            <a:spLocks xmlns:a="http://schemas.openxmlformats.org/drawingml/2006/main" noGrp="1"/>
          </p:cNvSpPr>
          <p:nvPr/>
        </p:nvSpPr>
        <p:spPr>
          <a:xfrm xmlns:a="http://schemas.openxmlformats.org/drawingml/2006/main">
            <a:off x="640080" y="4206240"/>
            <a:ext cx="2006742" cy="1207008"/>
          </a:xfrm>
          <a:prstGeom xmlns:a="http://schemas.openxmlformats.org/drawingml/2006/main" prst="roundRect">
            <a:avLst>
              <a:gd name="adj" fmla="val 3788"/>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4" name="Text 22">
            <a:extLst xmlns:a="http://schemas.openxmlformats.org/drawingml/2006/main">
              <a:ext uri="{FF2B5EF4-FFF2-40B4-BE49-F238E27FC236}">
                <a16:creationId xmlns:a16="http://schemas.microsoft.com/office/drawing/2014/main" id="{18428371-CC92-4303-92E9-6792FC4F674B}"/>
              </a:ext>
            </a:extLst>
          </p:cNvPr>
          <p:cNvSpPr>
            <a:spLocks xmlns:a="http://schemas.openxmlformats.org/drawingml/2006/main" noGrp="1"/>
          </p:cNvSpPr>
          <p:nvPr/>
        </p:nvSpPr>
        <p:spPr>
          <a:xfrm xmlns:a="http://schemas.openxmlformats.org/drawingml/2006/main">
            <a:off x="786384" y="4334256"/>
            <a:ext cx="171413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200" b="1">
                <a:solidFill>
                  <a:srgbClr val="0E1E3A"/>
                </a:solidFill>
                <a:latin typeface="Cambria"/>
                <a:ea typeface="Cambria"/>
                <a:cs typeface="Cambria"/>
              </a:rPr>
              <a:t>5,531</a:t>
            </a:r>
          </a:p>
        </p:txBody>
      </p:sp>
      <p:sp>
        <p:nvSpPr>
          <p:cNvPr id="25" name="Text 23">
            <a:extLst xmlns:a="http://schemas.openxmlformats.org/drawingml/2006/main">
              <a:ext uri="{FF2B5EF4-FFF2-40B4-BE49-F238E27FC236}">
                <a16:creationId xmlns:a16="http://schemas.microsoft.com/office/drawing/2014/main" id="{F440EF11-63C2-4579-9D70-6BB4CFCD1DDC}"/>
              </a:ext>
            </a:extLst>
          </p:cNvPr>
          <p:cNvSpPr>
            <a:spLocks xmlns:a="http://schemas.openxmlformats.org/drawingml/2006/main" noGrp="1"/>
          </p:cNvSpPr>
          <p:nvPr/>
        </p:nvSpPr>
        <p:spPr>
          <a:xfrm xmlns:a="http://schemas.openxmlformats.org/drawingml/2006/main">
            <a:off x="786384" y="4773168"/>
            <a:ext cx="1714134"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50">
                <a:solidFill>
                  <a:srgbClr val="5A6B84"/>
                </a:solidFill>
                <a:latin typeface="Calibri"/>
                <a:ea typeface="Calibri"/>
                <a:cs typeface="Calibri"/>
              </a:rPr>
              <a:t>in candidate set</a:t>
            </a:r>
          </a:p>
          <a:p xmlns:a="http://schemas.openxmlformats.org/drawingml/2006/main">
            <a:pPr marL="0" indent="0">
              <a:lnSpc>
                <a:spcPct val="100000"/>
              </a:lnSpc>
              <a:buNone/>
            </a:pPr>
            <a:r>
              <a:rPr sz="1050">
                <a:solidFill>
                  <a:srgbClr val="5A6B84"/>
                </a:solidFill>
                <a:latin typeface="Calibri"/>
                <a:ea typeface="Calibri"/>
                <a:cs typeface="Calibri"/>
              </a:rPr>
              <a:t>96.3% recall</a:t>
            </a:r>
          </a:p>
        </p:txBody>
      </p:sp>
      <p:sp>
        <p:nvSpPr>
          <p:cNvPr id="26" name="Shape 24">
            <a:extLst xmlns:a="http://schemas.openxmlformats.org/drawingml/2006/main">
              <a:ext uri="{FF2B5EF4-FFF2-40B4-BE49-F238E27FC236}">
                <a16:creationId xmlns:a16="http://schemas.microsoft.com/office/drawing/2014/main" id="{F3B4142A-904F-476B-A883-DBBC7C51180A}"/>
              </a:ext>
            </a:extLst>
          </p:cNvPr>
          <p:cNvSpPr>
            <a:spLocks xmlns:a="http://schemas.openxmlformats.org/drawingml/2006/main" noGrp="1"/>
          </p:cNvSpPr>
          <p:nvPr/>
        </p:nvSpPr>
        <p:spPr>
          <a:xfrm xmlns:a="http://schemas.openxmlformats.org/drawingml/2006/main">
            <a:off x="2866278" y="4206240"/>
            <a:ext cx="2006742" cy="1207008"/>
          </a:xfrm>
          <a:prstGeom xmlns:a="http://schemas.openxmlformats.org/drawingml/2006/main" prst="roundRect">
            <a:avLst>
              <a:gd name="adj" fmla="val 3788"/>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7" name="Text 25">
            <a:extLst xmlns:a="http://schemas.openxmlformats.org/drawingml/2006/main">
              <a:ext uri="{FF2B5EF4-FFF2-40B4-BE49-F238E27FC236}">
                <a16:creationId xmlns:a16="http://schemas.microsoft.com/office/drawing/2014/main" id="{B1DA1710-BE5A-44F8-A235-3D561FAF4642}"/>
              </a:ext>
            </a:extLst>
          </p:cNvPr>
          <p:cNvSpPr>
            <a:spLocks xmlns:a="http://schemas.openxmlformats.org/drawingml/2006/main" noGrp="1"/>
          </p:cNvSpPr>
          <p:nvPr/>
        </p:nvSpPr>
        <p:spPr>
          <a:xfrm xmlns:a="http://schemas.openxmlformats.org/drawingml/2006/main">
            <a:off x="3012582" y="4334256"/>
            <a:ext cx="171413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200" b="1">
                <a:solidFill>
                  <a:srgbClr val="0E1E3A"/>
                </a:solidFill>
                <a:latin typeface="Cambria"/>
                <a:ea typeface="Cambria"/>
                <a:cs typeface="Cambria"/>
              </a:rPr>
              <a:t>4,636</a:t>
            </a:r>
          </a:p>
        </p:txBody>
      </p:sp>
      <p:sp>
        <p:nvSpPr>
          <p:cNvPr id="28" name="Text 26">
            <a:extLst xmlns:a="http://schemas.openxmlformats.org/drawingml/2006/main">
              <a:ext uri="{FF2B5EF4-FFF2-40B4-BE49-F238E27FC236}">
                <a16:creationId xmlns:a16="http://schemas.microsoft.com/office/drawing/2014/main" id="{57B7E323-6733-488D-8394-1724C1E2761A}"/>
              </a:ext>
            </a:extLst>
          </p:cNvPr>
          <p:cNvSpPr>
            <a:spLocks xmlns:a="http://schemas.openxmlformats.org/drawingml/2006/main" noGrp="1"/>
          </p:cNvSpPr>
          <p:nvPr/>
        </p:nvSpPr>
        <p:spPr>
          <a:xfrm xmlns:a="http://schemas.openxmlformats.org/drawingml/2006/main">
            <a:off x="3012582" y="4773168"/>
            <a:ext cx="1714134"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50">
                <a:solidFill>
                  <a:srgbClr val="5A6B84"/>
                </a:solidFill>
                <a:latin typeface="Calibri"/>
                <a:ea typeface="Calibri"/>
                <a:cs typeface="Calibri"/>
              </a:rPr>
              <a:t>uniquely resolved</a:t>
            </a:r>
          </a:p>
          <a:p xmlns:a="http://schemas.openxmlformats.org/drawingml/2006/main">
            <a:pPr marL="0" indent="0">
              <a:lnSpc>
                <a:spcPct val="100000"/>
              </a:lnSpc>
              <a:buNone/>
            </a:pPr>
            <a:r>
              <a:rPr sz="1050">
                <a:solidFill>
                  <a:srgbClr val="5A6B84"/>
                </a:solidFill>
                <a:latin typeface="Calibri"/>
                <a:ea typeface="Calibri"/>
                <a:cs typeface="Calibri"/>
              </a:rPr>
              <a:t>80.7%</a:t>
            </a:r>
          </a:p>
        </p:txBody>
      </p:sp>
      <p:sp>
        <p:nvSpPr>
          <p:cNvPr id="29" name="Shape 27">
            <a:extLst xmlns:a="http://schemas.openxmlformats.org/drawingml/2006/main">
              <a:ext uri="{FF2B5EF4-FFF2-40B4-BE49-F238E27FC236}">
                <a16:creationId xmlns:a16="http://schemas.microsoft.com/office/drawing/2014/main" id="{9143FEE1-ABC9-43F9-959F-4D5D83C6AADC}"/>
              </a:ext>
            </a:extLst>
          </p:cNvPr>
          <p:cNvSpPr>
            <a:spLocks xmlns:a="http://schemas.openxmlformats.org/drawingml/2006/main" noGrp="1"/>
          </p:cNvSpPr>
          <p:nvPr/>
        </p:nvSpPr>
        <p:spPr>
          <a:xfrm xmlns:a="http://schemas.openxmlformats.org/drawingml/2006/main">
            <a:off x="5092476" y="4206240"/>
            <a:ext cx="2006742" cy="1207008"/>
          </a:xfrm>
          <a:prstGeom xmlns:a="http://schemas.openxmlformats.org/drawingml/2006/main" prst="roundRect">
            <a:avLst>
              <a:gd name="adj" fmla="val 3788"/>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30" name="Text 28">
            <a:extLst xmlns:a="http://schemas.openxmlformats.org/drawingml/2006/main">
              <a:ext uri="{FF2B5EF4-FFF2-40B4-BE49-F238E27FC236}">
                <a16:creationId xmlns:a16="http://schemas.microsoft.com/office/drawing/2014/main" id="{4EC6C7B2-F818-4FC2-92AF-13C93CD11460}"/>
              </a:ext>
            </a:extLst>
          </p:cNvPr>
          <p:cNvSpPr>
            <a:spLocks xmlns:a="http://schemas.openxmlformats.org/drawingml/2006/main" noGrp="1"/>
          </p:cNvSpPr>
          <p:nvPr/>
        </p:nvSpPr>
        <p:spPr>
          <a:xfrm xmlns:a="http://schemas.openxmlformats.org/drawingml/2006/main">
            <a:off x="5238780" y="4334256"/>
            <a:ext cx="171413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200" b="1">
                <a:solidFill>
                  <a:srgbClr val="A93B2B"/>
                </a:solidFill>
                <a:latin typeface="Cambria"/>
                <a:ea typeface="Cambria"/>
                <a:cs typeface="Cambria"/>
              </a:rPr>
              <a:t>895</a:t>
            </a:r>
          </a:p>
        </p:txBody>
      </p:sp>
      <p:sp>
        <p:nvSpPr>
          <p:cNvPr id="31" name="Text 29">
            <a:extLst xmlns:a="http://schemas.openxmlformats.org/drawingml/2006/main">
              <a:ext uri="{FF2B5EF4-FFF2-40B4-BE49-F238E27FC236}">
                <a16:creationId xmlns:a16="http://schemas.microsoft.com/office/drawing/2014/main" id="{572A2EDE-6786-4553-8A54-A742E12DA182}"/>
              </a:ext>
            </a:extLst>
          </p:cNvPr>
          <p:cNvSpPr>
            <a:spLocks xmlns:a="http://schemas.openxmlformats.org/drawingml/2006/main" noGrp="1"/>
          </p:cNvSpPr>
          <p:nvPr/>
        </p:nvSpPr>
        <p:spPr>
          <a:xfrm xmlns:a="http://schemas.openxmlformats.org/drawingml/2006/main">
            <a:off x="5238780" y="4773168"/>
            <a:ext cx="1714134"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50">
                <a:solidFill>
                  <a:srgbClr val="5A6B84"/>
                </a:solidFill>
                <a:latin typeface="Calibri"/>
                <a:ea typeface="Calibri"/>
                <a:cs typeface="Calibri"/>
              </a:rPr>
              <a:t>ambiguous</a:t>
            </a:r>
          </a:p>
          <a:p xmlns:a="http://schemas.openxmlformats.org/drawingml/2006/main">
            <a:pPr marL="0" indent="0">
              <a:lnSpc>
                <a:spcPct val="100000"/>
              </a:lnSpc>
              <a:buNone/>
            </a:pPr>
            <a:r>
              <a:rPr sz="1050">
                <a:solidFill>
                  <a:srgbClr val="5A6B84"/>
                </a:solidFill>
                <a:latin typeface="Calibri"/>
                <a:ea typeface="Calibri"/>
                <a:cs typeface="Calibri"/>
              </a:rPr>
              <a:t>15.6%</a:t>
            </a:r>
          </a:p>
        </p:txBody>
      </p:sp>
      <p:sp>
        <p:nvSpPr>
          <p:cNvPr id="32" name="Shape 30">
            <a:extLst xmlns:a="http://schemas.openxmlformats.org/drawingml/2006/main">
              <a:ext uri="{FF2B5EF4-FFF2-40B4-BE49-F238E27FC236}">
                <a16:creationId xmlns:a16="http://schemas.microsoft.com/office/drawing/2014/main" id="{D4E327FE-93BF-42BA-AD2E-8ABFC7DEEDE3}"/>
              </a:ext>
            </a:extLst>
          </p:cNvPr>
          <p:cNvSpPr>
            <a:spLocks xmlns:a="http://schemas.openxmlformats.org/drawingml/2006/main" noGrp="1"/>
          </p:cNvSpPr>
          <p:nvPr/>
        </p:nvSpPr>
        <p:spPr>
          <a:xfrm xmlns:a="http://schemas.openxmlformats.org/drawingml/2006/main">
            <a:off x="7318675" y="4206240"/>
            <a:ext cx="2006742" cy="1207008"/>
          </a:xfrm>
          <a:prstGeom xmlns:a="http://schemas.openxmlformats.org/drawingml/2006/main" prst="roundRect">
            <a:avLst>
              <a:gd name="adj" fmla="val 3788"/>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33" name="Text 31">
            <a:extLst xmlns:a="http://schemas.openxmlformats.org/drawingml/2006/main">
              <a:ext uri="{FF2B5EF4-FFF2-40B4-BE49-F238E27FC236}">
                <a16:creationId xmlns:a16="http://schemas.microsoft.com/office/drawing/2014/main" id="{7875D040-091A-4128-8950-B66B2863EC6A}"/>
              </a:ext>
            </a:extLst>
          </p:cNvPr>
          <p:cNvSpPr>
            <a:spLocks xmlns:a="http://schemas.openxmlformats.org/drawingml/2006/main" noGrp="1"/>
          </p:cNvSpPr>
          <p:nvPr/>
        </p:nvSpPr>
        <p:spPr>
          <a:xfrm xmlns:a="http://schemas.openxmlformats.org/drawingml/2006/main">
            <a:off x="7464979" y="4334256"/>
            <a:ext cx="171413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200" b="1">
                <a:solidFill>
                  <a:srgbClr val="A93B2B"/>
                </a:solidFill>
                <a:latin typeface="Cambria"/>
                <a:ea typeface="Cambria"/>
                <a:cs typeface="Cambria"/>
              </a:rPr>
              <a:t>215</a:t>
            </a:r>
          </a:p>
        </p:txBody>
      </p:sp>
      <p:sp>
        <p:nvSpPr>
          <p:cNvPr id="34" name="Text 32">
            <a:extLst xmlns:a="http://schemas.openxmlformats.org/drawingml/2006/main">
              <a:ext uri="{FF2B5EF4-FFF2-40B4-BE49-F238E27FC236}">
                <a16:creationId xmlns:a16="http://schemas.microsoft.com/office/drawing/2014/main" id="{DB3B3BBD-112B-40F8-A3E8-7FE22EB813DD}"/>
              </a:ext>
            </a:extLst>
          </p:cNvPr>
          <p:cNvSpPr>
            <a:spLocks xmlns:a="http://schemas.openxmlformats.org/drawingml/2006/main" noGrp="1"/>
          </p:cNvSpPr>
          <p:nvPr/>
        </p:nvSpPr>
        <p:spPr>
          <a:xfrm xmlns:a="http://schemas.openxmlformats.org/drawingml/2006/main">
            <a:off x="7464979" y="4773168"/>
            <a:ext cx="1714134"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50">
                <a:solidFill>
                  <a:srgbClr val="5A6B84"/>
                </a:solidFill>
                <a:latin typeface="Calibri"/>
                <a:ea typeface="Calibri"/>
                <a:cs typeface="Calibri"/>
              </a:rPr>
              <a:t>no candidate</a:t>
            </a:r>
          </a:p>
          <a:p xmlns:a="http://schemas.openxmlformats.org/drawingml/2006/main">
            <a:pPr marL="0" indent="0">
              <a:lnSpc>
                <a:spcPct val="100000"/>
              </a:lnSpc>
              <a:buNone/>
            </a:pPr>
            <a:r>
              <a:rPr sz="1050">
                <a:solidFill>
                  <a:srgbClr val="5A6B84"/>
                </a:solidFill>
                <a:latin typeface="Calibri"/>
                <a:ea typeface="Calibri"/>
                <a:cs typeface="Calibri"/>
              </a:rPr>
              <a:t>3.7%</a:t>
            </a:r>
          </a:p>
        </p:txBody>
      </p:sp>
      <p:sp>
        <p:nvSpPr>
          <p:cNvPr id="35" name="Shape 33">
            <a:extLst xmlns:a="http://schemas.openxmlformats.org/drawingml/2006/main">
              <a:ext uri="{FF2B5EF4-FFF2-40B4-BE49-F238E27FC236}">
                <a16:creationId xmlns:a16="http://schemas.microsoft.com/office/drawing/2014/main" id="{6FBBC74B-E676-4138-BDDF-BEB9D6788753}"/>
              </a:ext>
            </a:extLst>
          </p:cNvPr>
          <p:cNvSpPr>
            <a:spLocks xmlns:a="http://schemas.openxmlformats.org/drawingml/2006/main" noGrp="1"/>
          </p:cNvSpPr>
          <p:nvPr/>
        </p:nvSpPr>
        <p:spPr>
          <a:xfrm xmlns:a="http://schemas.openxmlformats.org/drawingml/2006/main">
            <a:off x="9544873" y="4206240"/>
            <a:ext cx="2006742" cy="1207008"/>
          </a:xfrm>
          <a:prstGeom xmlns:a="http://schemas.openxmlformats.org/drawingml/2006/main" prst="roundRect">
            <a:avLst>
              <a:gd name="adj" fmla="val 3788"/>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36" name="Text 34">
            <a:extLst xmlns:a="http://schemas.openxmlformats.org/drawingml/2006/main">
              <a:ext uri="{FF2B5EF4-FFF2-40B4-BE49-F238E27FC236}">
                <a16:creationId xmlns:a16="http://schemas.microsoft.com/office/drawing/2014/main" id="{0A08448E-5E40-4FB3-80B8-72A4EAAEFB14}"/>
              </a:ext>
            </a:extLst>
          </p:cNvPr>
          <p:cNvSpPr>
            <a:spLocks xmlns:a="http://schemas.openxmlformats.org/drawingml/2006/main" noGrp="1"/>
          </p:cNvSpPr>
          <p:nvPr/>
        </p:nvSpPr>
        <p:spPr>
          <a:xfrm xmlns:a="http://schemas.openxmlformats.org/drawingml/2006/main">
            <a:off x="9691177" y="4334256"/>
            <a:ext cx="171413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200" b="1">
                <a:solidFill>
                  <a:srgbClr val="A93B2B"/>
                </a:solidFill>
                <a:latin typeface="Cambria"/>
                <a:ea typeface="Cambria"/>
                <a:cs typeface="Cambria"/>
              </a:rPr>
              <a:t>84.3%</a:t>
            </a:r>
          </a:p>
        </p:txBody>
      </p:sp>
      <p:sp>
        <p:nvSpPr>
          <p:cNvPr id="37" name="Text 35">
            <a:extLst xmlns:a="http://schemas.openxmlformats.org/drawingml/2006/main">
              <a:ext uri="{FF2B5EF4-FFF2-40B4-BE49-F238E27FC236}">
                <a16:creationId xmlns:a16="http://schemas.microsoft.com/office/drawing/2014/main" id="{C7114E29-8120-487B-AB25-F9213EEDD96E}"/>
              </a:ext>
            </a:extLst>
          </p:cNvPr>
          <p:cNvSpPr>
            <a:spLocks xmlns:a="http://schemas.openxmlformats.org/drawingml/2006/main" noGrp="1"/>
          </p:cNvSpPr>
          <p:nvPr/>
        </p:nvSpPr>
        <p:spPr>
          <a:xfrm xmlns:a="http://schemas.openxmlformats.org/drawingml/2006/main">
            <a:off x="9691177" y="4773168"/>
            <a:ext cx="1714134"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50">
                <a:solidFill>
                  <a:srgbClr val="5A6B84"/>
                </a:solidFill>
                <a:latin typeface="Calibri"/>
                <a:ea typeface="Calibri"/>
                <a:cs typeface="Calibri"/>
              </a:rPr>
              <a:t>candidate-edge</a:t>
            </a:r>
          </a:p>
          <a:p xmlns:a="http://schemas.openxmlformats.org/drawingml/2006/main">
            <a:pPr marL="0" indent="0">
              <a:lnSpc>
                <a:spcPct val="100000"/>
              </a:lnSpc>
              <a:buNone/>
            </a:pPr>
            <a:r>
              <a:rPr sz="1050">
                <a:solidFill>
                  <a:srgbClr val="5A6B84"/>
                </a:solidFill>
                <a:latin typeface="Calibri"/>
                <a:ea typeface="Calibri"/>
                <a:cs typeface="Calibri"/>
              </a:rPr>
              <a:t>precision</a:t>
            </a:r>
          </a:p>
        </p:txBody>
      </p:sp>
      <p:sp>
        <p:nvSpPr>
          <p:cNvPr id="38" name="Text 36">
            <a:extLst xmlns:a="http://schemas.openxmlformats.org/drawingml/2006/main">
              <a:ext uri="{FF2B5EF4-FFF2-40B4-BE49-F238E27FC236}">
                <a16:creationId xmlns:a16="http://schemas.microsoft.com/office/drawing/2014/main" id="{73EFA6ED-0EB3-4DE6-ADF2-4ACACD5FEF38}"/>
              </a:ext>
            </a:extLst>
          </p:cNvPr>
          <p:cNvSpPr>
            <a:spLocks xmlns:a="http://schemas.openxmlformats.org/drawingml/2006/main" noGrp="1"/>
          </p:cNvSpPr>
          <p:nvPr/>
        </p:nvSpPr>
        <p:spPr>
          <a:xfrm xmlns:a="http://schemas.openxmlformats.org/drawingml/2006/main">
            <a:off x="640080" y="5596128"/>
            <a:ext cx="10911535"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5000"/>
              </a:lnSpc>
              <a:buNone/>
            </a:pPr>
            <a:r>
              <a:rPr sz="1050" i="1">
                <a:solidFill>
                  <a:srgbClr val="5A6B84"/>
                </a:solidFill>
                <a:latin typeface="Calibri"/>
                <a:ea typeface="Calibri"/>
                <a:cs typeface="Calibri"/>
              </a:rPr>
              <a:t>Recall measures search reachability, not dependency reconstruction: no non-empty candidate set ever omitted the true producer, so the 215 misses are exactly the slots with no candidate at all.</a:t>
            </a:r>
          </a:p>
        </p:txBody>
      </p:sp>
    </p:spTree>
    <p:extLst>
      <p:ext uri="{BB962C8B-B14F-4D97-AF65-F5344CB8AC3E}">
        <p14:creationId xmlns:p14="http://schemas.microsoft.com/office/powerpoint/2010/main" val="449467945"/>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45CBA41-998D-4FF6-903F-EE8F5D1AB1D1}"/>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490E23FA-6050-4BCA-B56F-8B8910FBBC9F}"/>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12</a:t>
            </a:r>
          </a:p>
        </p:txBody>
      </p:sp>
      <p:sp>
        <p:nvSpPr>
          <p:cNvPr id="4" name="Text 2">
            <a:extLst xmlns:a="http://schemas.openxmlformats.org/drawingml/2006/main">
              <a:ext uri="{FF2B5EF4-FFF2-40B4-BE49-F238E27FC236}">
                <a16:creationId xmlns:a16="http://schemas.microsoft.com/office/drawing/2014/main" id="{D630172D-3630-4776-8C40-F73A64AEC6EC}"/>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METHOD  ·  RUNTIME  ·  §3.7 AND ALGORITHM 4</a:t>
            </a:r>
          </a:p>
        </p:txBody>
      </p:sp>
      <p:sp>
        <p:nvSpPr>
          <p:cNvPr id="5" name="Text 3">
            <a:extLst xmlns:a="http://schemas.openxmlformats.org/drawingml/2006/main">
              <a:ext uri="{FF2B5EF4-FFF2-40B4-BE49-F238E27FC236}">
                <a16:creationId xmlns:a16="http://schemas.microsoft.com/office/drawing/2014/main" id="{72791DE8-73BB-4AFA-B3CB-FF14837ED29E}"/>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The artifact usually declines to run</a:t>
            </a:r>
          </a:p>
        </p:txBody>
      </p:sp>
      <p:sp>
        <p:nvSpPr>
          <p:cNvPr id="6" name="Text 4">
            <a:extLst xmlns:a="http://schemas.openxmlformats.org/drawingml/2006/main">
              <a:ext uri="{FF2B5EF4-FFF2-40B4-BE49-F238E27FC236}">
                <a16:creationId xmlns:a16="http://schemas.microsoft.com/office/drawing/2014/main" id="{CC5907B7-4AD0-40E6-8854-FD4593571151}"/>
              </a:ext>
            </a:extLst>
          </p:cNvPr>
          <p:cNvSpPr>
            <a:spLocks xmlns:a="http://schemas.openxmlformats.org/drawingml/2006/main" noGrp="1"/>
          </p:cNvSpPr>
          <p:nvPr/>
        </p:nvSpPr>
        <p:spPr>
          <a:xfrm xmlns:a="http://schemas.openxmlformats.org/drawingml/2006/main">
            <a:off x="640080" y="1371600"/>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b="1" spc="180">
                <a:solidFill>
                  <a:srgbClr val="5A6B84"/>
                </a:solidFill>
                <a:latin typeface="Calibri"/>
                <a:ea typeface="Calibri"/>
                <a:cs typeface="Calibri"/>
              </a:rPr>
              <a:t>AN ADMITTED ARTIFACT IS A SIX-TUPLE</a:t>
            </a:r>
          </a:p>
        </p:txBody>
      </p:sp>
      <p:sp>
        <p:nvSpPr>
          <p:cNvPr id="7" name="Shape 5">
            <a:extLst xmlns:a="http://schemas.openxmlformats.org/drawingml/2006/main">
              <a:ext uri="{FF2B5EF4-FFF2-40B4-BE49-F238E27FC236}">
                <a16:creationId xmlns:a16="http://schemas.microsoft.com/office/drawing/2014/main" id="{5A120A7B-7F85-48D6-91A4-A39CB655A034}"/>
              </a:ext>
            </a:extLst>
          </p:cNvPr>
          <p:cNvSpPr>
            <a:spLocks xmlns:a="http://schemas.openxmlformats.org/drawingml/2006/main" noGrp="1"/>
          </p:cNvSpPr>
          <p:nvPr/>
        </p:nvSpPr>
        <p:spPr>
          <a:xfrm xmlns:a="http://schemas.openxmlformats.org/drawingml/2006/main">
            <a:off x="640080" y="1664208"/>
            <a:ext cx="1650949" cy="841248"/>
          </a:xfrm>
          <a:prstGeom xmlns:a="http://schemas.openxmlformats.org/drawingml/2006/main" prst="roundRect">
            <a:avLst>
              <a:gd name="adj" fmla="val 5435"/>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8" name="Text 6">
            <a:extLst xmlns:a="http://schemas.openxmlformats.org/drawingml/2006/main">
              <a:ext uri="{FF2B5EF4-FFF2-40B4-BE49-F238E27FC236}">
                <a16:creationId xmlns:a16="http://schemas.microsoft.com/office/drawing/2014/main" id="{1C314809-047B-4372-AAC1-935BB4273F83}"/>
              </a:ext>
            </a:extLst>
          </p:cNvPr>
          <p:cNvSpPr>
            <a:spLocks xmlns:a="http://schemas.openxmlformats.org/drawingml/2006/main" noGrp="1"/>
          </p:cNvSpPr>
          <p:nvPr/>
        </p:nvSpPr>
        <p:spPr>
          <a:xfrm xmlns:a="http://schemas.openxmlformats.org/drawingml/2006/main">
            <a:off x="640080" y="1755648"/>
            <a:ext cx="1650949"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900" b="1" i="1">
                <a:solidFill>
                  <a:srgbClr val="1F8A99"/>
                </a:solidFill>
                <a:latin typeface="Cambria"/>
                <a:ea typeface="Cambria"/>
                <a:cs typeface="Cambria"/>
              </a:rPr>
              <a:t>P</a:t>
            </a:r>
          </a:p>
        </p:txBody>
      </p:sp>
      <p:sp>
        <p:nvSpPr>
          <p:cNvPr id="9" name="Text 7">
            <a:extLst xmlns:a="http://schemas.openxmlformats.org/drawingml/2006/main">
              <a:ext uri="{FF2B5EF4-FFF2-40B4-BE49-F238E27FC236}">
                <a16:creationId xmlns:a16="http://schemas.microsoft.com/office/drawing/2014/main" id="{9BF7E44F-31C3-4FCE-AFD0-EC4A95549B23}"/>
              </a:ext>
            </a:extLst>
          </p:cNvPr>
          <p:cNvSpPr>
            <a:spLocks xmlns:a="http://schemas.openxmlformats.org/drawingml/2006/main" noGrp="1"/>
          </p:cNvSpPr>
          <p:nvPr/>
        </p:nvSpPr>
        <p:spPr>
          <a:xfrm xmlns:a="http://schemas.openxmlformats.org/drawingml/2006/main">
            <a:off x="713232" y="2103120"/>
            <a:ext cx="1504645"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lnSpc>
                <a:spcPct val="100000"/>
              </a:lnSpc>
              <a:buNone/>
            </a:pPr>
            <a:r>
              <a:rPr sz="1000">
                <a:solidFill>
                  <a:srgbClr val="5A6B84"/>
                </a:solidFill>
                <a:latin typeface="Calibri"/>
                <a:ea typeface="Calibri"/>
                <a:cs typeface="Calibri"/>
              </a:rPr>
              <a:t>deterministic program</a:t>
            </a:r>
          </a:p>
        </p:txBody>
      </p:sp>
      <p:sp>
        <p:nvSpPr>
          <p:cNvPr id="10" name="Shape 8">
            <a:extLst xmlns:a="http://schemas.openxmlformats.org/drawingml/2006/main">
              <a:ext uri="{FF2B5EF4-FFF2-40B4-BE49-F238E27FC236}">
                <a16:creationId xmlns:a16="http://schemas.microsoft.com/office/drawing/2014/main" id="{854CEB4D-879A-4BEF-91E3-94F681820FFD}"/>
              </a:ext>
            </a:extLst>
          </p:cNvPr>
          <p:cNvSpPr>
            <a:spLocks xmlns:a="http://schemas.openxmlformats.org/drawingml/2006/main" noGrp="1"/>
          </p:cNvSpPr>
          <p:nvPr/>
        </p:nvSpPr>
        <p:spPr>
          <a:xfrm xmlns:a="http://schemas.openxmlformats.org/drawingml/2006/main">
            <a:off x="2492197" y="1664208"/>
            <a:ext cx="1650949" cy="841248"/>
          </a:xfrm>
          <a:prstGeom xmlns:a="http://schemas.openxmlformats.org/drawingml/2006/main" prst="roundRect">
            <a:avLst>
              <a:gd name="adj" fmla="val 5435"/>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1" name="Text 9">
            <a:extLst xmlns:a="http://schemas.openxmlformats.org/drawingml/2006/main">
              <a:ext uri="{FF2B5EF4-FFF2-40B4-BE49-F238E27FC236}">
                <a16:creationId xmlns:a16="http://schemas.microsoft.com/office/drawing/2014/main" id="{DB497C9B-4B5F-4EC3-99E4-84B3F6633BB5}"/>
              </a:ext>
            </a:extLst>
          </p:cNvPr>
          <p:cNvSpPr>
            <a:spLocks xmlns:a="http://schemas.openxmlformats.org/drawingml/2006/main" noGrp="1"/>
          </p:cNvSpPr>
          <p:nvPr/>
        </p:nvSpPr>
        <p:spPr>
          <a:xfrm xmlns:a="http://schemas.openxmlformats.org/drawingml/2006/main">
            <a:off x="2492197" y="1755648"/>
            <a:ext cx="1650949"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900" b="1" i="1">
                <a:solidFill>
                  <a:srgbClr val="1F8A99"/>
                </a:solidFill>
                <a:latin typeface="Cambria"/>
                <a:ea typeface="Cambria"/>
                <a:cs typeface="Cambria"/>
              </a:rPr>
              <a:t>H</a:t>
            </a:r>
          </a:p>
        </p:txBody>
      </p:sp>
      <p:sp>
        <p:nvSpPr>
          <p:cNvPr id="12" name="Text 10">
            <a:extLst xmlns:a="http://schemas.openxmlformats.org/drawingml/2006/main">
              <a:ext uri="{FF2B5EF4-FFF2-40B4-BE49-F238E27FC236}">
                <a16:creationId xmlns:a16="http://schemas.microsoft.com/office/drawing/2014/main" id="{C7FBD978-567A-41B8-8202-363B6DE71E6C}"/>
              </a:ext>
            </a:extLst>
          </p:cNvPr>
          <p:cNvSpPr>
            <a:spLocks xmlns:a="http://schemas.openxmlformats.org/drawingml/2006/main" noGrp="1"/>
          </p:cNvSpPr>
          <p:nvPr/>
        </p:nvSpPr>
        <p:spPr>
          <a:xfrm xmlns:a="http://schemas.openxmlformats.org/drawingml/2006/main">
            <a:off x="2565349" y="2103120"/>
            <a:ext cx="1504645"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lnSpc>
                <a:spcPct val="100000"/>
              </a:lnSpc>
              <a:buNone/>
            </a:pPr>
            <a:r>
              <a:rPr sz="1000">
                <a:solidFill>
                  <a:srgbClr val="5A6B84"/>
                </a:solidFill>
                <a:latin typeface="Calibri"/>
                <a:ea typeface="Calibri"/>
                <a:cs typeface="Calibri"/>
              </a:rPr>
              <a:t>hard guard</a:t>
            </a:r>
          </a:p>
        </p:txBody>
      </p:sp>
      <p:sp>
        <p:nvSpPr>
          <p:cNvPr id="13" name="Shape 11">
            <a:extLst xmlns:a="http://schemas.openxmlformats.org/drawingml/2006/main">
              <a:ext uri="{FF2B5EF4-FFF2-40B4-BE49-F238E27FC236}">
                <a16:creationId xmlns:a16="http://schemas.microsoft.com/office/drawing/2014/main" id="{9E1B4DBF-1B01-4007-9254-6554A733530C}"/>
              </a:ext>
            </a:extLst>
          </p:cNvPr>
          <p:cNvSpPr>
            <a:spLocks xmlns:a="http://schemas.openxmlformats.org/drawingml/2006/main" noGrp="1"/>
          </p:cNvSpPr>
          <p:nvPr/>
        </p:nvSpPr>
        <p:spPr>
          <a:xfrm xmlns:a="http://schemas.openxmlformats.org/drawingml/2006/main">
            <a:off x="4344314" y="1664208"/>
            <a:ext cx="1650949" cy="841248"/>
          </a:xfrm>
          <a:prstGeom xmlns:a="http://schemas.openxmlformats.org/drawingml/2006/main" prst="roundRect">
            <a:avLst>
              <a:gd name="adj" fmla="val 5435"/>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4" name="Text 12">
            <a:extLst xmlns:a="http://schemas.openxmlformats.org/drawingml/2006/main">
              <a:ext uri="{FF2B5EF4-FFF2-40B4-BE49-F238E27FC236}">
                <a16:creationId xmlns:a16="http://schemas.microsoft.com/office/drawing/2014/main" id="{82A87AB6-592F-4BF4-9218-5B5CF1DA5EED}"/>
              </a:ext>
            </a:extLst>
          </p:cNvPr>
          <p:cNvSpPr>
            <a:spLocks xmlns:a="http://schemas.openxmlformats.org/drawingml/2006/main" noGrp="1"/>
          </p:cNvSpPr>
          <p:nvPr/>
        </p:nvSpPr>
        <p:spPr>
          <a:xfrm xmlns:a="http://schemas.openxmlformats.org/drawingml/2006/main">
            <a:off x="4344314" y="1755648"/>
            <a:ext cx="1650949"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900" b="1" i="1">
                <a:solidFill>
                  <a:srgbClr val="1F8A99"/>
                </a:solidFill>
                <a:latin typeface="Cambria"/>
                <a:ea typeface="Cambria"/>
                <a:cs typeface="Cambria"/>
              </a:rPr>
              <a:t>V</a:t>
            </a:r>
          </a:p>
        </p:txBody>
      </p:sp>
      <p:sp>
        <p:nvSpPr>
          <p:cNvPr id="15" name="Text 13">
            <a:extLst xmlns:a="http://schemas.openxmlformats.org/drawingml/2006/main">
              <a:ext uri="{FF2B5EF4-FFF2-40B4-BE49-F238E27FC236}">
                <a16:creationId xmlns:a16="http://schemas.microsoft.com/office/drawing/2014/main" id="{2339E1C2-D714-472F-A89A-39275A8B8BDD}"/>
              </a:ext>
            </a:extLst>
          </p:cNvPr>
          <p:cNvSpPr>
            <a:spLocks xmlns:a="http://schemas.openxmlformats.org/drawingml/2006/main" noGrp="1"/>
          </p:cNvSpPr>
          <p:nvPr/>
        </p:nvSpPr>
        <p:spPr>
          <a:xfrm xmlns:a="http://schemas.openxmlformats.org/drawingml/2006/main">
            <a:off x="4417466" y="2103120"/>
            <a:ext cx="1504645"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lnSpc>
                <a:spcPct val="100000"/>
              </a:lnSpc>
              <a:buNone/>
            </a:pPr>
            <a:r>
              <a:rPr sz="1000">
                <a:solidFill>
                  <a:srgbClr val="5A6B84"/>
                </a:solidFill>
                <a:latin typeface="Calibri"/>
                <a:ea typeface="Calibri"/>
                <a:cs typeface="Calibri"/>
              </a:rPr>
              <a:t>verifier</a:t>
            </a:r>
          </a:p>
        </p:txBody>
      </p:sp>
      <p:sp>
        <p:nvSpPr>
          <p:cNvPr id="16" name="Shape 14">
            <a:extLst xmlns:a="http://schemas.openxmlformats.org/drawingml/2006/main">
              <a:ext uri="{FF2B5EF4-FFF2-40B4-BE49-F238E27FC236}">
                <a16:creationId xmlns:a16="http://schemas.microsoft.com/office/drawing/2014/main" id="{2352C736-7AFF-4C22-8900-6D5C6E03E822}"/>
              </a:ext>
            </a:extLst>
          </p:cNvPr>
          <p:cNvSpPr>
            <a:spLocks xmlns:a="http://schemas.openxmlformats.org/drawingml/2006/main" noGrp="1"/>
          </p:cNvSpPr>
          <p:nvPr/>
        </p:nvSpPr>
        <p:spPr>
          <a:xfrm xmlns:a="http://schemas.openxmlformats.org/drawingml/2006/main">
            <a:off x="6196432" y="1664208"/>
            <a:ext cx="1650949" cy="841248"/>
          </a:xfrm>
          <a:prstGeom xmlns:a="http://schemas.openxmlformats.org/drawingml/2006/main" prst="roundRect">
            <a:avLst>
              <a:gd name="adj" fmla="val 5435"/>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7" name="Text 15">
            <a:extLst xmlns:a="http://schemas.openxmlformats.org/drawingml/2006/main">
              <a:ext uri="{FF2B5EF4-FFF2-40B4-BE49-F238E27FC236}">
                <a16:creationId xmlns:a16="http://schemas.microsoft.com/office/drawing/2014/main" id="{2F85E978-7E0E-4428-A8D1-D4111820017B}"/>
              </a:ext>
            </a:extLst>
          </p:cNvPr>
          <p:cNvSpPr>
            <a:spLocks xmlns:a="http://schemas.openxmlformats.org/drawingml/2006/main" noGrp="1"/>
          </p:cNvSpPr>
          <p:nvPr/>
        </p:nvSpPr>
        <p:spPr>
          <a:xfrm xmlns:a="http://schemas.openxmlformats.org/drawingml/2006/main">
            <a:off x="6196432" y="1755648"/>
            <a:ext cx="1650949"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900" b="1" i="1">
                <a:solidFill>
                  <a:srgbClr val="1F8A99"/>
                </a:solidFill>
                <a:latin typeface="Cambria"/>
                <a:ea typeface="Cambria"/>
                <a:cs typeface="Cambria"/>
              </a:rPr>
              <a:t>q</a:t>
            </a:r>
          </a:p>
        </p:txBody>
      </p:sp>
      <p:sp>
        <p:nvSpPr>
          <p:cNvPr id="18" name="Text 16">
            <a:extLst xmlns:a="http://schemas.openxmlformats.org/drawingml/2006/main">
              <a:ext uri="{FF2B5EF4-FFF2-40B4-BE49-F238E27FC236}">
                <a16:creationId xmlns:a16="http://schemas.microsoft.com/office/drawing/2014/main" id="{76C74BA5-DC5F-4199-B2E6-DE16F8649244}"/>
              </a:ext>
            </a:extLst>
          </p:cNvPr>
          <p:cNvSpPr>
            <a:spLocks xmlns:a="http://schemas.openxmlformats.org/drawingml/2006/main" noGrp="1"/>
          </p:cNvSpPr>
          <p:nvPr/>
        </p:nvSpPr>
        <p:spPr>
          <a:xfrm xmlns:a="http://schemas.openxmlformats.org/drawingml/2006/main">
            <a:off x="6269584" y="2103120"/>
            <a:ext cx="1504645"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lnSpc>
                <a:spcPct val="100000"/>
              </a:lnSpc>
              <a:buNone/>
            </a:pPr>
            <a:r>
              <a:rPr sz="1000">
                <a:solidFill>
                  <a:srgbClr val="5A6B84"/>
                </a:solidFill>
                <a:latin typeface="Calibri"/>
                <a:ea typeface="Calibri"/>
                <a:cs typeface="Calibri"/>
              </a:rPr>
              <a:t>nonconformity score</a:t>
            </a:r>
          </a:p>
        </p:txBody>
      </p:sp>
      <p:sp>
        <p:nvSpPr>
          <p:cNvPr id="19" name="Shape 17">
            <a:extLst xmlns:a="http://schemas.openxmlformats.org/drawingml/2006/main">
              <a:ext uri="{FF2B5EF4-FFF2-40B4-BE49-F238E27FC236}">
                <a16:creationId xmlns:a16="http://schemas.microsoft.com/office/drawing/2014/main" id="{FD9EDB59-E31D-4304-BC3F-41BFF9459124}"/>
              </a:ext>
            </a:extLst>
          </p:cNvPr>
          <p:cNvSpPr>
            <a:spLocks xmlns:a="http://schemas.openxmlformats.org/drawingml/2006/main" noGrp="1"/>
          </p:cNvSpPr>
          <p:nvPr/>
        </p:nvSpPr>
        <p:spPr>
          <a:xfrm xmlns:a="http://schemas.openxmlformats.org/drawingml/2006/main">
            <a:off x="8048549" y="1664208"/>
            <a:ext cx="1650949" cy="841248"/>
          </a:xfrm>
          <a:prstGeom xmlns:a="http://schemas.openxmlformats.org/drawingml/2006/main" prst="roundRect">
            <a:avLst>
              <a:gd name="adj" fmla="val 5435"/>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0" name="Text 18">
            <a:extLst xmlns:a="http://schemas.openxmlformats.org/drawingml/2006/main">
              <a:ext uri="{FF2B5EF4-FFF2-40B4-BE49-F238E27FC236}">
                <a16:creationId xmlns:a16="http://schemas.microsoft.com/office/drawing/2014/main" id="{AE23F0FD-0E82-4739-B55D-335625E492A6}"/>
              </a:ext>
            </a:extLst>
          </p:cNvPr>
          <p:cNvSpPr>
            <a:spLocks xmlns:a="http://schemas.openxmlformats.org/drawingml/2006/main" noGrp="1"/>
          </p:cNvSpPr>
          <p:nvPr/>
        </p:nvSpPr>
        <p:spPr>
          <a:xfrm xmlns:a="http://schemas.openxmlformats.org/drawingml/2006/main">
            <a:off x="8048549" y="1755648"/>
            <a:ext cx="1650949"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900" b="1" i="1">
                <a:solidFill>
                  <a:srgbClr val="1F8A99"/>
                </a:solidFill>
                <a:latin typeface="Cambria"/>
                <a:ea typeface="Cambria"/>
                <a:cs typeface="Cambria"/>
              </a:rPr>
              <a:t>η</a:t>
            </a:r>
          </a:p>
        </p:txBody>
      </p:sp>
      <p:sp>
        <p:nvSpPr>
          <p:cNvPr id="21" name="Text 19">
            <a:extLst xmlns:a="http://schemas.openxmlformats.org/drawingml/2006/main">
              <a:ext uri="{FF2B5EF4-FFF2-40B4-BE49-F238E27FC236}">
                <a16:creationId xmlns:a16="http://schemas.microsoft.com/office/drawing/2014/main" id="{9FE4EC21-B139-4DAA-88FE-01EA4388E4A9}"/>
              </a:ext>
            </a:extLst>
          </p:cNvPr>
          <p:cNvSpPr>
            <a:spLocks xmlns:a="http://schemas.openxmlformats.org/drawingml/2006/main" noGrp="1"/>
          </p:cNvSpPr>
          <p:nvPr/>
        </p:nvSpPr>
        <p:spPr>
          <a:xfrm xmlns:a="http://schemas.openxmlformats.org/drawingml/2006/main">
            <a:off x="8121701" y="2103120"/>
            <a:ext cx="1504645"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lnSpc>
                <a:spcPct val="100000"/>
              </a:lnSpc>
              <a:buNone/>
            </a:pPr>
            <a:r>
              <a:rPr sz="1000">
                <a:solidFill>
                  <a:srgbClr val="5A6B84"/>
                </a:solidFill>
                <a:latin typeface="Calibri"/>
                <a:ea typeface="Calibri"/>
                <a:cs typeface="Calibri"/>
              </a:rPr>
              <a:t>calibrated threshold</a:t>
            </a:r>
          </a:p>
        </p:txBody>
      </p:sp>
      <p:sp>
        <p:nvSpPr>
          <p:cNvPr id="22" name="Shape 20">
            <a:extLst xmlns:a="http://schemas.openxmlformats.org/drawingml/2006/main">
              <a:ext uri="{FF2B5EF4-FFF2-40B4-BE49-F238E27FC236}">
                <a16:creationId xmlns:a16="http://schemas.microsoft.com/office/drawing/2014/main" id="{109BCAA4-A339-478F-9D7D-4AA587BBE78B}"/>
              </a:ext>
            </a:extLst>
          </p:cNvPr>
          <p:cNvSpPr>
            <a:spLocks xmlns:a="http://schemas.openxmlformats.org/drawingml/2006/main" noGrp="1"/>
          </p:cNvSpPr>
          <p:nvPr/>
        </p:nvSpPr>
        <p:spPr>
          <a:xfrm xmlns:a="http://schemas.openxmlformats.org/drawingml/2006/main">
            <a:off x="9900666" y="1664208"/>
            <a:ext cx="1650949" cy="841248"/>
          </a:xfrm>
          <a:prstGeom xmlns:a="http://schemas.openxmlformats.org/drawingml/2006/main" prst="roundRect">
            <a:avLst>
              <a:gd name="adj" fmla="val 5435"/>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3" name="Text 21">
            <a:extLst xmlns:a="http://schemas.openxmlformats.org/drawingml/2006/main">
              <a:ext uri="{FF2B5EF4-FFF2-40B4-BE49-F238E27FC236}">
                <a16:creationId xmlns:a16="http://schemas.microsoft.com/office/drawing/2014/main" id="{21059934-D422-4B46-BFF7-5FE07CAEA3CA}"/>
              </a:ext>
            </a:extLst>
          </p:cNvPr>
          <p:cNvSpPr>
            <a:spLocks xmlns:a="http://schemas.openxmlformats.org/drawingml/2006/main" noGrp="1"/>
          </p:cNvSpPr>
          <p:nvPr/>
        </p:nvSpPr>
        <p:spPr>
          <a:xfrm xmlns:a="http://schemas.openxmlformats.org/drawingml/2006/main">
            <a:off x="9900666" y="1755648"/>
            <a:ext cx="1650949"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900" b="1" i="1">
                <a:solidFill>
                  <a:srgbClr val="1F8A99"/>
                </a:solidFill>
                <a:latin typeface="Cambria"/>
                <a:ea typeface="Cambria"/>
                <a:cs typeface="Cambria"/>
              </a:rPr>
              <a:t>M</a:t>
            </a:r>
          </a:p>
        </p:txBody>
      </p:sp>
      <p:sp>
        <p:nvSpPr>
          <p:cNvPr id="24" name="Text 22">
            <a:extLst xmlns:a="http://schemas.openxmlformats.org/drawingml/2006/main">
              <a:ext uri="{FF2B5EF4-FFF2-40B4-BE49-F238E27FC236}">
                <a16:creationId xmlns:a16="http://schemas.microsoft.com/office/drawing/2014/main" id="{72AB11F6-4B36-48E8-A7AE-826F67AF586E}"/>
              </a:ext>
            </a:extLst>
          </p:cNvPr>
          <p:cNvSpPr>
            <a:spLocks xmlns:a="http://schemas.openxmlformats.org/drawingml/2006/main" noGrp="1"/>
          </p:cNvSpPr>
          <p:nvPr/>
        </p:nvSpPr>
        <p:spPr>
          <a:xfrm xmlns:a="http://schemas.openxmlformats.org/drawingml/2006/main">
            <a:off x="9973818" y="2103120"/>
            <a:ext cx="1504645"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lnSpc>
                <a:spcPct val="100000"/>
              </a:lnSpc>
              <a:buNone/>
            </a:pPr>
            <a:r>
              <a:rPr sz="1000">
                <a:solidFill>
                  <a:srgbClr val="5A6B84"/>
                </a:solidFill>
                <a:latin typeface="Calibri"/>
                <a:ea typeface="Calibri"/>
                <a:cs typeface="Calibri"/>
              </a:rPr>
              <a:t>manifest pins</a:t>
            </a:r>
          </a:p>
        </p:txBody>
      </p:sp>
      <p:sp>
        <p:nvSpPr>
          <p:cNvPr id="25" name="Text 23">
            <a:extLst xmlns:a="http://schemas.openxmlformats.org/drawingml/2006/main">
              <a:ext uri="{FF2B5EF4-FFF2-40B4-BE49-F238E27FC236}">
                <a16:creationId xmlns:a16="http://schemas.microsoft.com/office/drawing/2014/main" id="{7AD8BBE9-EBAF-4283-8916-EF28313BEEB5}"/>
              </a:ext>
            </a:extLst>
          </p:cNvPr>
          <p:cNvSpPr>
            <a:spLocks xmlns:a="http://schemas.openxmlformats.org/drawingml/2006/main" noGrp="1"/>
          </p:cNvSpPr>
          <p:nvPr/>
        </p:nvSpPr>
        <p:spPr>
          <a:xfrm xmlns:a="http://schemas.openxmlformats.org/drawingml/2006/main">
            <a:off x="640080" y="2743200"/>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b="1" spc="180">
                <a:solidFill>
                  <a:srgbClr val="5A6B84"/>
                </a:solidFill>
                <a:latin typeface="Calibri"/>
                <a:ea typeface="Calibri"/>
                <a:cs typeface="Calibri"/>
              </a:rPr>
              <a:t>DISPATCH IS SELECTIVE — SIX CHECKS, THEN ONE OF SEVEN TERMINAL EDGES</a:t>
            </a:r>
          </a:p>
        </p:txBody>
      </p:sp>
      <p:sp>
        <p:nvSpPr>
          <p:cNvPr id="26" name="Shape 24">
            <a:extLst xmlns:a="http://schemas.openxmlformats.org/drawingml/2006/main">
              <a:ext uri="{FF2B5EF4-FFF2-40B4-BE49-F238E27FC236}">
                <a16:creationId xmlns:a16="http://schemas.microsoft.com/office/drawing/2014/main" id="{6069E951-8DCE-4493-B900-D31E4090240D}"/>
              </a:ext>
            </a:extLst>
          </p:cNvPr>
          <p:cNvSpPr>
            <a:spLocks xmlns:a="http://schemas.openxmlformats.org/drawingml/2006/main" noGrp="1"/>
          </p:cNvSpPr>
          <p:nvPr/>
        </p:nvSpPr>
        <p:spPr>
          <a:xfrm xmlns:a="http://schemas.openxmlformats.org/drawingml/2006/main">
            <a:off x="640080" y="3054096"/>
            <a:ext cx="1696669" cy="420624"/>
          </a:xfrm>
          <a:prstGeom xmlns:a="http://schemas.openxmlformats.org/drawingml/2006/main" prst="roundRect">
            <a:avLst>
              <a:gd name="adj" fmla="val 108696"/>
            </a:avLst>
          </a:prstGeom>
          <a:solidFill xmlns:a="http://schemas.openxmlformats.org/drawingml/2006/main">
            <a:srgbClr val="0E1E3A"/>
          </a:solidFill>
          <a:ln xmlns:a="http://schemas.openxmlformats.org/drawingml/2006/main" w="9525">
            <a:solidFill>
              <a:srgbClr val="0E1E3A"/>
            </a:solidFill>
            <a:prstDash val="solid"/>
          </a:ln>
        </p:spPr>
        <p:txBody>
          <a:bodyPr xmlns:a="http://schemas.openxmlformats.org/drawingml/2006/main"/>
          <a:lstStyle xmlns:a="http://schemas.openxmlformats.org/drawingml/2006/main"/>
          <a:p xmlns:a="http://schemas.openxmlformats.org/drawingml/2006/main"/>
        </p:txBody>
      </p:sp>
      <p:sp>
        <p:nvSpPr>
          <p:cNvPr id="27" name="Text 25">
            <a:extLst xmlns:a="http://schemas.openxmlformats.org/drawingml/2006/main">
              <a:ext uri="{FF2B5EF4-FFF2-40B4-BE49-F238E27FC236}">
                <a16:creationId xmlns:a16="http://schemas.microsoft.com/office/drawing/2014/main" id="{91213B52-1BAB-4853-9531-F3708AF8DD23}"/>
              </a:ext>
            </a:extLst>
          </p:cNvPr>
          <p:cNvSpPr>
            <a:spLocks xmlns:a="http://schemas.openxmlformats.org/drawingml/2006/main" noGrp="1"/>
          </p:cNvSpPr>
          <p:nvPr/>
        </p:nvSpPr>
        <p:spPr>
          <a:xfrm xmlns:a="http://schemas.openxmlformats.org/drawingml/2006/main">
            <a:off x="640080" y="3054096"/>
            <a:ext cx="1696669"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000" b="1">
                <a:solidFill>
                  <a:srgbClr val="FFFFFF"/>
                </a:solidFill>
                <a:latin typeface="Calibri"/>
                <a:ea typeface="Calibri"/>
                <a:cs typeface="Calibri"/>
              </a:rPr>
              <a:t>resolve</a:t>
            </a:r>
          </a:p>
        </p:txBody>
      </p:sp>
      <p:sp>
        <p:nvSpPr>
          <p:cNvPr id="28" name="Shape 26">
            <a:extLst xmlns:a="http://schemas.openxmlformats.org/drawingml/2006/main">
              <a:ext uri="{FF2B5EF4-FFF2-40B4-BE49-F238E27FC236}">
                <a16:creationId xmlns:a16="http://schemas.microsoft.com/office/drawing/2014/main" id="{3087BEA7-A4A7-4B1E-B053-060799D4B43C}"/>
              </a:ext>
            </a:extLst>
          </p:cNvPr>
          <p:cNvSpPr>
            <a:spLocks xmlns:a="http://schemas.openxmlformats.org/drawingml/2006/main" noGrp="1"/>
          </p:cNvSpPr>
          <p:nvPr/>
        </p:nvSpPr>
        <p:spPr>
          <a:xfrm xmlns:a="http://schemas.openxmlformats.org/drawingml/2006/main">
            <a:off x="2483053" y="3054096"/>
            <a:ext cx="1696669" cy="420624"/>
          </a:xfrm>
          <a:prstGeom xmlns:a="http://schemas.openxmlformats.org/drawingml/2006/main" prst="roundRect">
            <a:avLst>
              <a:gd name="adj" fmla="val 108696"/>
            </a:avLst>
          </a:prstGeom>
          <a:solidFill xmlns:a="http://schemas.openxmlformats.org/drawingml/2006/main">
            <a:srgbClr val="0E1E3A"/>
          </a:solidFill>
          <a:ln xmlns:a="http://schemas.openxmlformats.org/drawingml/2006/main" w="9525">
            <a:solidFill>
              <a:srgbClr val="0E1E3A"/>
            </a:solidFill>
            <a:prstDash val="solid"/>
          </a:ln>
        </p:spPr>
        <p:txBody>
          <a:bodyPr xmlns:a="http://schemas.openxmlformats.org/drawingml/2006/main"/>
          <a:lstStyle xmlns:a="http://schemas.openxmlformats.org/drawingml/2006/main"/>
          <a:p xmlns:a="http://schemas.openxmlformats.org/drawingml/2006/main"/>
        </p:txBody>
      </p:sp>
      <p:sp>
        <p:nvSpPr>
          <p:cNvPr id="29" name="Text 27">
            <a:extLst xmlns:a="http://schemas.openxmlformats.org/drawingml/2006/main">
              <a:ext uri="{FF2B5EF4-FFF2-40B4-BE49-F238E27FC236}">
                <a16:creationId xmlns:a16="http://schemas.microsoft.com/office/drawing/2014/main" id="{DABEF2AC-D623-4957-BA66-95C9C94C593D}"/>
              </a:ext>
            </a:extLst>
          </p:cNvPr>
          <p:cNvSpPr>
            <a:spLocks xmlns:a="http://schemas.openxmlformats.org/drawingml/2006/main" noGrp="1"/>
          </p:cNvSpPr>
          <p:nvPr/>
        </p:nvSpPr>
        <p:spPr>
          <a:xfrm xmlns:a="http://schemas.openxmlformats.org/drawingml/2006/main">
            <a:off x="2483053" y="3054096"/>
            <a:ext cx="1696669"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000" b="1">
                <a:solidFill>
                  <a:srgbClr val="FFFFFF"/>
                </a:solidFill>
                <a:latin typeface="Calibri"/>
                <a:ea typeface="Calibri"/>
                <a:cs typeface="Calibri"/>
              </a:rPr>
              <a:t>signature</a:t>
            </a:r>
          </a:p>
        </p:txBody>
      </p:sp>
      <p:sp>
        <p:nvSpPr>
          <p:cNvPr id="30" name="Shape 28">
            <a:extLst xmlns:a="http://schemas.openxmlformats.org/drawingml/2006/main">
              <a:ext uri="{FF2B5EF4-FFF2-40B4-BE49-F238E27FC236}">
                <a16:creationId xmlns:a16="http://schemas.microsoft.com/office/drawing/2014/main" id="{AE946F25-650D-4B67-8787-40084F2EA7A8}"/>
              </a:ext>
            </a:extLst>
          </p:cNvPr>
          <p:cNvSpPr>
            <a:spLocks xmlns:a="http://schemas.openxmlformats.org/drawingml/2006/main" noGrp="1"/>
          </p:cNvSpPr>
          <p:nvPr/>
        </p:nvSpPr>
        <p:spPr>
          <a:xfrm xmlns:a="http://schemas.openxmlformats.org/drawingml/2006/main">
            <a:off x="4326026" y="3054096"/>
            <a:ext cx="1696669" cy="420624"/>
          </a:xfrm>
          <a:prstGeom xmlns:a="http://schemas.openxmlformats.org/drawingml/2006/main" prst="roundRect">
            <a:avLst>
              <a:gd name="adj" fmla="val 108696"/>
            </a:avLst>
          </a:prstGeom>
          <a:solidFill xmlns:a="http://schemas.openxmlformats.org/drawingml/2006/main">
            <a:srgbClr val="0E1E3A"/>
          </a:solidFill>
          <a:ln xmlns:a="http://schemas.openxmlformats.org/drawingml/2006/main" w="9525">
            <a:solidFill>
              <a:srgbClr val="0E1E3A"/>
            </a:solidFill>
            <a:prstDash val="solid"/>
          </a:ln>
        </p:spPr>
        <p:txBody>
          <a:bodyPr xmlns:a="http://schemas.openxmlformats.org/drawingml/2006/main"/>
          <a:lstStyle xmlns:a="http://schemas.openxmlformats.org/drawingml/2006/main"/>
          <a:p xmlns:a="http://schemas.openxmlformats.org/drawingml/2006/main"/>
        </p:txBody>
      </p:sp>
      <p:sp>
        <p:nvSpPr>
          <p:cNvPr id="31" name="Text 29">
            <a:extLst xmlns:a="http://schemas.openxmlformats.org/drawingml/2006/main">
              <a:ext uri="{FF2B5EF4-FFF2-40B4-BE49-F238E27FC236}">
                <a16:creationId xmlns:a16="http://schemas.microsoft.com/office/drawing/2014/main" id="{5BE80A4D-02B5-4ED7-8AF8-9F32B8675E9E}"/>
              </a:ext>
            </a:extLst>
          </p:cNvPr>
          <p:cNvSpPr>
            <a:spLocks xmlns:a="http://schemas.openxmlformats.org/drawingml/2006/main" noGrp="1"/>
          </p:cNvSpPr>
          <p:nvPr/>
        </p:nvSpPr>
        <p:spPr>
          <a:xfrm xmlns:a="http://schemas.openxmlformats.org/drawingml/2006/main">
            <a:off x="4326026" y="3054096"/>
            <a:ext cx="1696669"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000" b="1">
                <a:solidFill>
                  <a:srgbClr val="FFFFFF"/>
                </a:solidFill>
                <a:latin typeface="Calibri"/>
                <a:ea typeface="Calibri"/>
                <a:cs typeface="Calibri"/>
              </a:rPr>
              <a:t>guard</a:t>
            </a:r>
          </a:p>
        </p:txBody>
      </p:sp>
      <p:sp>
        <p:nvSpPr>
          <p:cNvPr id="32" name="Shape 30">
            <a:extLst xmlns:a="http://schemas.openxmlformats.org/drawingml/2006/main">
              <a:ext uri="{FF2B5EF4-FFF2-40B4-BE49-F238E27FC236}">
                <a16:creationId xmlns:a16="http://schemas.microsoft.com/office/drawing/2014/main" id="{AD4D67D0-E287-44D5-A095-EE29A1020A56}"/>
              </a:ext>
            </a:extLst>
          </p:cNvPr>
          <p:cNvSpPr>
            <a:spLocks xmlns:a="http://schemas.openxmlformats.org/drawingml/2006/main" noGrp="1"/>
          </p:cNvSpPr>
          <p:nvPr/>
        </p:nvSpPr>
        <p:spPr>
          <a:xfrm xmlns:a="http://schemas.openxmlformats.org/drawingml/2006/main">
            <a:off x="6169000" y="3054096"/>
            <a:ext cx="1696669" cy="420624"/>
          </a:xfrm>
          <a:prstGeom xmlns:a="http://schemas.openxmlformats.org/drawingml/2006/main" prst="roundRect">
            <a:avLst>
              <a:gd name="adj" fmla="val 108696"/>
            </a:avLst>
          </a:prstGeom>
          <a:solidFill xmlns:a="http://schemas.openxmlformats.org/drawingml/2006/main">
            <a:srgbClr val="0E1E3A"/>
          </a:solidFill>
          <a:ln xmlns:a="http://schemas.openxmlformats.org/drawingml/2006/main" w="9525">
            <a:solidFill>
              <a:srgbClr val="0E1E3A"/>
            </a:solidFill>
            <a:prstDash val="solid"/>
          </a:ln>
        </p:spPr>
        <p:txBody>
          <a:bodyPr xmlns:a="http://schemas.openxmlformats.org/drawingml/2006/main"/>
          <a:lstStyle xmlns:a="http://schemas.openxmlformats.org/drawingml/2006/main"/>
          <a:p xmlns:a="http://schemas.openxmlformats.org/drawingml/2006/main"/>
        </p:txBody>
      </p:sp>
      <p:sp>
        <p:nvSpPr>
          <p:cNvPr id="33" name="Text 31">
            <a:extLst xmlns:a="http://schemas.openxmlformats.org/drawingml/2006/main">
              <a:ext uri="{FF2B5EF4-FFF2-40B4-BE49-F238E27FC236}">
                <a16:creationId xmlns:a16="http://schemas.microsoft.com/office/drawing/2014/main" id="{5878663A-7B4E-44F5-B8D1-0F41FAFEE92F}"/>
              </a:ext>
            </a:extLst>
          </p:cNvPr>
          <p:cNvSpPr>
            <a:spLocks xmlns:a="http://schemas.openxmlformats.org/drawingml/2006/main" noGrp="1"/>
          </p:cNvSpPr>
          <p:nvPr/>
        </p:nvSpPr>
        <p:spPr>
          <a:xfrm xmlns:a="http://schemas.openxmlformats.org/drawingml/2006/main">
            <a:off x="6169000" y="3054096"/>
            <a:ext cx="1696669"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000" b="1">
                <a:solidFill>
                  <a:srgbClr val="FFFFFF"/>
                </a:solidFill>
                <a:latin typeface="Calibri"/>
                <a:ea typeface="Calibri"/>
                <a:cs typeface="Calibri"/>
              </a:rPr>
              <a:t>already-run</a:t>
            </a:r>
          </a:p>
        </p:txBody>
      </p:sp>
      <p:sp>
        <p:nvSpPr>
          <p:cNvPr id="34" name="Shape 32">
            <a:extLst xmlns:a="http://schemas.openxmlformats.org/drawingml/2006/main">
              <a:ext uri="{FF2B5EF4-FFF2-40B4-BE49-F238E27FC236}">
                <a16:creationId xmlns:a16="http://schemas.microsoft.com/office/drawing/2014/main" id="{2256A2C5-CE64-48C2-9871-E62F13F17808}"/>
              </a:ext>
            </a:extLst>
          </p:cNvPr>
          <p:cNvSpPr>
            <a:spLocks xmlns:a="http://schemas.openxmlformats.org/drawingml/2006/main" noGrp="1"/>
          </p:cNvSpPr>
          <p:nvPr/>
        </p:nvSpPr>
        <p:spPr>
          <a:xfrm xmlns:a="http://schemas.openxmlformats.org/drawingml/2006/main">
            <a:off x="8011973" y="3054096"/>
            <a:ext cx="1696669" cy="420624"/>
          </a:xfrm>
          <a:prstGeom xmlns:a="http://schemas.openxmlformats.org/drawingml/2006/main" prst="roundRect">
            <a:avLst>
              <a:gd name="adj" fmla="val 108696"/>
            </a:avLst>
          </a:prstGeom>
          <a:solidFill xmlns:a="http://schemas.openxmlformats.org/drawingml/2006/main">
            <a:srgbClr val="0E1E3A"/>
          </a:solidFill>
          <a:ln xmlns:a="http://schemas.openxmlformats.org/drawingml/2006/main" w="9525">
            <a:solidFill>
              <a:srgbClr val="0E1E3A"/>
            </a:solidFill>
            <a:prstDash val="solid"/>
          </a:ln>
        </p:spPr>
        <p:txBody>
          <a:bodyPr xmlns:a="http://schemas.openxmlformats.org/drawingml/2006/main"/>
          <a:lstStyle xmlns:a="http://schemas.openxmlformats.org/drawingml/2006/main"/>
          <a:p xmlns:a="http://schemas.openxmlformats.org/drawingml/2006/main"/>
        </p:txBody>
      </p:sp>
      <p:sp>
        <p:nvSpPr>
          <p:cNvPr id="35" name="Text 33">
            <a:extLst xmlns:a="http://schemas.openxmlformats.org/drawingml/2006/main">
              <a:ext uri="{FF2B5EF4-FFF2-40B4-BE49-F238E27FC236}">
                <a16:creationId xmlns:a16="http://schemas.microsoft.com/office/drawing/2014/main" id="{BCA77008-A005-4696-82B3-3D47704A8052}"/>
              </a:ext>
            </a:extLst>
          </p:cNvPr>
          <p:cNvSpPr>
            <a:spLocks xmlns:a="http://schemas.openxmlformats.org/drawingml/2006/main" noGrp="1"/>
          </p:cNvSpPr>
          <p:nvPr/>
        </p:nvSpPr>
        <p:spPr>
          <a:xfrm xmlns:a="http://schemas.openxmlformats.org/drawingml/2006/main">
            <a:off x="8011973" y="3054096"/>
            <a:ext cx="1696669"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000" b="1">
                <a:solidFill>
                  <a:srgbClr val="FFFFFF"/>
                </a:solidFill>
                <a:latin typeface="Calibri"/>
                <a:ea typeface="Calibri"/>
                <a:cs typeface="Calibri"/>
              </a:rPr>
              <a:t>gate</a:t>
            </a:r>
          </a:p>
        </p:txBody>
      </p:sp>
      <p:sp>
        <p:nvSpPr>
          <p:cNvPr id="36" name="Shape 34">
            <a:extLst xmlns:a="http://schemas.openxmlformats.org/drawingml/2006/main">
              <a:ext uri="{FF2B5EF4-FFF2-40B4-BE49-F238E27FC236}">
                <a16:creationId xmlns:a16="http://schemas.microsoft.com/office/drawing/2014/main" id="{FFE9084B-CD9F-44F8-89DC-9318553DDC17}"/>
              </a:ext>
            </a:extLst>
          </p:cNvPr>
          <p:cNvSpPr>
            <a:spLocks xmlns:a="http://schemas.openxmlformats.org/drawingml/2006/main" noGrp="1"/>
          </p:cNvSpPr>
          <p:nvPr/>
        </p:nvSpPr>
        <p:spPr>
          <a:xfrm xmlns:a="http://schemas.openxmlformats.org/drawingml/2006/main">
            <a:off x="9854946" y="3054096"/>
            <a:ext cx="1696669" cy="420624"/>
          </a:xfrm>
          <a:prstGeom xmlns:a="http://schemas.openxmlformats.org/drawingml/2006/main" prst="roundRect">
            <a:avLst>
              <a:gd name="adj" fmla="val 108696"/>
            </a:avLst>
          </a:prstGeom>
          <a:solidFill xmlns:a="http://schemas.openxmlformats.org/drawingml/2006/main">
            <a:srgbClr val="1F8A99"/>
          </a:solidFill>
          <a:ln xmlns:a="http://schemas.openxmlformats.org/drawingml/2006/main" w="9525">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37" name="Text 35">
            <a:extLst xmlns:a="http://schemas.openxmlformats.org/drawingml/2006/main">
              <a:ext uri="{FF2B5EF4-FFF2-40B4-BE49-F238E27FC236}">
                <a16:creationId xmlns:a16="http://schemas.microsoft.com/office/drawing/2014/main" id="{D2CF96D3-6DBB-4303-8FE4-A11E000A76F8}"/>
              </a:ext>
            </a:extLst>
          </p:cNvPr>
          <p:cNvSpPr>
            <a:spLocks xmlns:a="http://schemas.openxmlformats.org/drawingml/2006/main" noGrp="1"/>
          </p:cNvSpPr>
          <p:nvPr/>
        </p:nvSpPr>
        <p:spPr>
          <a:xfrm xmlns:a="http://schemas.openxmlformats.org/drawingml/2006/main">
            <a:off x="9854946" y="3054096"/>
            <a:ext cx="1696669"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000" b="1">
                <a:solidFill>
                  <a:srgbClr val="FFFFFF"/>
                </a:solidFill>
                <a:latin typeface="Calibri"/>
                <a:ea typeface="Calibri"/>
                <a:cs typeface="Calibri"/>
              </a:rPr>
              <a:t>stage → interpret → verify</a:t>
            </a:r>
          </a:p>
        </p:txBody>
      </p:sp>
      <p:sp>
        <p:nvSpPr>
          <p:cNvPr id="38" name="Shape 36">
            <a:extLst xmlns:a="http://schemas.openxmlformats.org/drawingml/2006/main">
              <a:ext uri="{FF2B5EF4-FFF2-40B4-BE49-F238E27FC236}">
                <a16:creationId xmlns:a16="http://schemas.microsoft.com/office/drawing/2014/main" id="{55C62C77-9F7F-445F-9E04-4DC6ABDB2488}"/>
              </a:ext>
            </a:extLst>
          </p:cNvPr>
          <p:cNvSpPr>
            <a:spLocks xmlns:a="http://schemas.openxmlformats.org/drawingml/2006/main" noGrp="1"/>
          </p:cNvSpPr>
          <p:nvPr/>
        </p:nvSpPr>
        <p:spPr>
          <a:xfrm xmlns:a="http://schemas.openxmlformats.org/drawingml/2006/main">
            <a:off x="640080" y="3712464"/>
            <a:ext cx="3454298" cy="1536192"/>
          </a:xfrm>
          <a:prstGeom xmlns:a="http://schemas.openxmlformats.org/drawingml/2006/main" prst="roundRect">
            <a:avLst>
              <a:gd name="adj" fmla="val 297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39" name="Text 37">
            <a:extLst xmlns:a="http://schemas.openxmlformats.org/drawingml/2006/main">
              <a:ext uri="{FF2B5EF4-FFF2-40B4-BE49-F238E27FC236}">
                <a16:creationId xmlns:a16="http://schemas.microsoft.com/office/drawing/2014/main" id="{48CCE24F-9C3B-46B5-B93C-BC04A499B281}"/>
              </a:ext>
            </a:extLst>
          </p:cNvPr>
          <p:cNvSpPr>
            <a:spLocks xmlns:a="http://schemas.openxmlformats.org/drawingml/2006/main" noGrp="1"/>
          </p:cNvSpPr>
          <p:nvPr/>
        </p:nvSpPr>
        <p:spPr>
          <a:xfrm xmlns:a="http://schemas.openxmlformats.org/drawingml/2006/main">
            <a:off x="896112" y="3858768"/>
            <a:ext cx="64008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700" b="1">
                <a:solidFill>
                  <a:srgbClr val="1F8A99"/>
                </a:solidFill>
                <a:latin typeface="Cambria"/>
                <a:ea typeface="Cambria"/>
                <a:cs typeface="Cambria"/>
              </a:rPr>
              <a:t>1</a:t>
            </a:r>
          </a:p>
        </p:txBody>
      </p:sp>
      <p:sp>
        <p:nvSpPr>
          <p:cNvPr id="40" name="Text 38">
            <a:extLst xmlns:a="http://schemas.openxmlformats.org/drawingml/2006/main">
              <a:ext uri="{FF2B5EF4-FFF2-40B4-BE49-F238E27FC236}">
                <a16:creationId xmlns:a16="http://schemas.microsoft.com/office/drawing/2014/main" id="{BF72CBEB-D1CB-41ED-B057-8EFE7E309D09}"/>
              </a:ext>
            </a:extLst>
          </p:cNvPr>
          <p:cNvSpPr>
            <a:spLocks xmlns:a="http://schemas.openxmlformats.org/drawingml/2006/main" noGrp="1"/>
          </p:cNvSpPr>
          <p:nvPr/>
        </p:nvSpPr>
        <p:spPr>
          <a:xfrm xmlns:a="http://schemas.openxmlformats.org/drawingml/2006/main">
            <a:off x="1508760" y="3913632"/>
            <a:ext cx="235701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00" b="1">
                <a:solidFill>
                  <a:srgbClr val="0E1E3A"/>
                </a:solidFill>
                <a:latin typeface="Cambria"/>
                <a:ea typeface="Cambria"/>
                <a:cs typeface="Cambria"/>
              </a:rPr>
              <a:t>Compacted execution</a:t>
            </a:r>
          </a:p>
        </p:txBody>
      </p:sp>
      <p:sp>
        <p:nvSpPr>
          <p:cNvPr id="41" name="Text 39">
            <a:extLst xmlns:a="http://schemas.openxmlformats.org/drawingml/2006/main">
              <a:ext uri="{FF2B5EF4-FFF2-40B4-BE49-F238E27FC236}">
                <a16:creationId xmlns:a16="http://schemas.microsoft.com/office/drawing/2014/main" id="{3AC213B7-8C59-49A7-BA32-83612397981F}"/>
              </a:ext>
            </a:extLst>
          </p:cNvPr>
          <p:cNvSpPr>
            <a:spLocks xmlns:a="http://schemas.openxmlformats.org/drawingml/2006/main" noGrp="1"/>
          </p:cNvSpPr>
          <p:nvPr/>
        </p:nvSpPr>
        <p:spPr>
          <a:xfrm xmlns:a="http://schemas.openxmlformats.org/drawingml/2006/main">
            <a:off x="914400" y="4407408"/>
            <a:ext cx="2905658" cy="731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00">
                <a:solidFill>
                  <a:srgbClr val="24354F"/>
                </a:solidFill>
                <a:latin typeface="Calibri"/>
                <a:ea typeface="Calibri"/>
                <a:cs typeface="Calibri"/>
              </a:rPr>
              <a:t>Guard, gate, program, and verifier all pass; effects commit.</a:t>
            </a:r>
          </a:p>
        </p:txBody>
      </p:sp>
      <p:sp>
        <p:nvSpPr>
          <p:cNvPr id="42" name="Shape 40">
            <a:extLst xmlns:a="http://schemas.openxmlformats.org/drawingml/2006/main">
              <a:ext uri="{FF2B5EF4-FFF2-40B4-BE49-F238E27FC236}">
                <a16:creationId xmlns:a16="http://schemas.microsoft.com/office/drawing/2014/main" id="{04305CCB-F252-43C6-99FB-085B56BAF430}"/>
              </a:ext>
            </a:extLst>
          </p:cNvPr>
          <p:cNvSpPr>
            <a:spLocks xmlns:a="http://schemas.openxmlformats.org/drawingml/2006/main" noGrp="1"/>
          </p:cNvSpPr>
          <p:nvPr/>
        </p:nvSpPr>
        <p:spPr>
          <a:xfrm xmlns:a="http://schemas.openxmlformats.org/drawingml/2006/main">
            <a:off x="4368698" y="3712464"/>
            <a:ext cx="3454298" cy="1536192"/>
          </a:xfrm>
          <a:prstGeom xmlns:a="http://schemas.openxmlformats.org/drawingml/2006/main" prst="roundRect">
            <a:avLst>
              <a:gd name="adj" fmla="val 297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43" name="Text 41">
            <a:extLst xmlns:a="http://schemas.openxmlformats.org/drawingml/2006/main">
              <a:ext uri="{FF2B5EF4-FFF2-40B4-BE49-F238E27FC236}">
                <a16:creationId xmlns:a16="http://schemas.microsoft.com/office/drawing/2014/main" id="{6CBB8149-63E7-4A64-A72B-0B1800CE6EB3}"/>
              </a:ext>
            </a:extLst>
          </p:cNvPr>
          <p:cNvSpPr>
            <a:spLocks xmlns:a="http://schemas.openxmlformats.org/drawingml/2006/main" noGrp="1"/>
          </p:cNvSpPr>
          <p:nvPr/>
        </p:nvSpPr>
        <p:spPr>
          <a:xfrm xmlns:a="http://schemas.openxmlformats.org/drawingml/2006/main">
            <a:off x="4624730" y="3858768"/>
            <a:ext cx="64008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700" b="1">
                <a:solidFill>
                  <a:srgbClr val="0E1E3A"/>
                </a:solidFill>
                <a:latin typeface="Cambria"/>
                <a:ea typeface="Cambria"/>
                <a:cs typeface="Cambria"/>
              </a:rPr>
              <a:t>5</a:t>
            </a:r>
          </a:p>
        </p:txBody>
      </p:sp>
      <p:sp>
        <p:nvSpPr>
          <p:cNvPr id="44" name="Text 42">
            <a:extLst xmlns:a="http://schemas.openxmlformats.org/drawingml/2006/main">
              <a:ext uri="{FF2B5EF4-FFF2-40B4-BE49-F238E27FC236}">
                <a16:creationId xmlns:a16="http://schemas.microsoft.com/office/drawing/2014/main" id="{0B8DDFD0-4E78-44ED-B4CC-FA2287F601BF}"/>
              </a:ext>
            </a:extLst>
          </p:cNvPr>
          <p:cNvSpPr>
            <a:spLocks xmlns:a="http://schemas.openxmlformats.org/drawingml/2006/main" noGrp="1"/>
          </p:cNvSpPr>
          <p:nvPr/>
        </p:nvSpPr>
        <p:spPr>
          <a:xfrm xmlns:a="http://schemas.openxmlformats.org/drawingml/2006/main">
            <a:off x="5237378" y="3913632"/>
            <a:ext cx="235701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00" b="1">
                <a:solidFill>
                  <a:srgbClr val="0E1E3A"/>
                </a:solidFill>
                <a:latin typeface="Cambria"/>
                <a:ea typeface="Cambria"/>
                <a:cs typeface="Cambria"/>
              </a:rPr>
              <a:t>Baseline agent runs</a:t>
            </a:r>
          </a:p>
        </p:txBody>
      </p:sp>
      <p:sp>
        <p:nvSpPr>
          <p:cNvPr id="45" name="Text 43">
            <a:extLst xmlns:a="http://schemas.openxmlformats.org/drawingml/2006/main">
              <a:ext uri="{FF2B5EF4-FFF2-40B4-BE49-F238E27FC236}">
                <a16:creationId xmlns:a16="http://schemas.microsoft.com/office/drawing/2014/main" id="{E2E8A682-45D9-466B-9B44-D3EDAD0F259B}"/>
              </a:ext>
            </a:extLst>
          </p:cNvPr>
          <p:cNvSpPr>
            <a:spLocks xmlns:a="http://schemas.openxmlformats.org/drawingml/2006/main" noGrp="1"/>
          </p:cNvSpPr>
          <p:nvPr/>
        </p:nvSpPr>
        <p:spPr>
          <a:xfrm xmlns:a="http://schemas.openxmlformats.org/drawingml/2006/main">
            <a:off x="4643018" y="4407408"/>
            <a:ext cx="2905658" cy="731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00">
                <a:solidFill>
                  <a:srgbClr val="24354F"/>
                </a:solidFill>
                <a:latin typeface="Calibri"/>
                <a:ea typeface="Calibri"/>
                <a:cs typeface="Calibri"/>
              </a:rPr>
              <a:t>Any precondition miss, calibrated abstention, shadow mode, or a clean pre-commit failure.</a:t>
            </a:r>
          </a:p>
        </p:txBody>
      </p:sp>
      <p:sp>
        <p:nvSpPr>
          <p:cNvPr id="46" name="Shape 44">
            <a:extLst xmlns:a="http://schemas.openxmlformats.org/drawingml/2006/main">
              <a:ext uri="{FF2B5EF4-FFF2-40B4-BE49-F238E27FC236}">
                <a16:creationId xmlns:a16="http://schemas.microsoft.com/office/drawing/2014/main" id="{7DB65A75-CFC1-4DF1-8DF9-FF25E28CEF3B}"/>
              </a:ext>
            </a:extLst>
          </p:cNvPr>
          <p:cNvSpPr>
            <a:spLocks xmlns:a="http://schemas.openxmlformats.org/drawingml/2006/main" noGrp="1"/>
          </p:cNvSpPr>
          <p:nvPr/>
        </p:nvSpPr>
        <p:spPr>
          <a:xfrm xmlns:a="http://schemas.openxmlformats.org/drawingml/2006/main">
            <a:off x="8097317" y="3712464"/>
            <a:ext cx="3454298" cy="1536192"/>
          </a:xfrm>
          <a:prstGeom xmlns:a="http://schemas.openxmlformats.org/drawingml/2006/main" prst="roundRect">
            <a:avLst>
              <a:gd name="adj" fmla="val 2976"/>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47" name="Text 45">
            <a:extLst xmlns:a="http://schemas.openxmlformats.org/drawingml/2006/main">
              <a:ext uri="{FF2B5EF4-FFF2-40B4-BE49-F238E27FC236}">
                <a16:creationId xmlns:a16="http://schemas.microsoft.com/office/drawing/2014/main" id="{5735086B-EBC0-4E03-A428-110AE136F914}"/>
              </a:ext>
            </a:extLst>
          </p:cNvPr>
          <p:cNvSpPr>
            <a:spLocks xmlns:a="http://schemas.openxmlformats.org/drawingml/2006/main" noGrp="1"/>
          </p:cNvSpPr>
          <p:nvPr/>
        </p:nvSpPr>
        <p:spPr>
          <a:xfrm xmlns:a="http://schemas.openxmlformats.org/drawingml/2006/main">
            <a:off x="8353349" y="3858768"/>
            <a:ext cx="64008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700" b="1">
                <a:solidFill>
                  <a:srgbClr val="A93B2B"/>
                </a:solidFill>
                <a:latin typeface="Cambria"/>
                <a:ea typeface="Cambria"/>
                <a:cs typeface="Cambria"/>
              </a:rPr>
              <a:t>1</a:t>
            </a:r>
          </a:p>
        </p:txBody>
      </p:sp>
      <p:sp>
        <p:nvSpPr>
          <p:cNvPr id="48" name="Text 46">
            <a:extLst xmlns:a="http://schemas.openxmlformats.org/drawingml/2006/main">
              <a:ext uri="{FF2B5EF4-FFF2-40B4-BE49-F238E27FC236}">
                <a16:creationId xmlns:a16="http://schemas.microsoft.com/office/drawing/2014/main" id="{BBFF69CD-FC2E-4884-BFED-E6D387C1B218}"/>
              </a:ext>
            </a:extLst>
          </p:cNvPr>
          <p:cNvSpPr>
            <a:spLocks xmlns:a="http://schemas.openxmlformats.org/drawingml/2006/main" noGrp="1"/>
          </p:cNvSpPr>
          <p:nvPr/>
        </p:nvSpPr>
        <p:spPr>
          <a:xfrm xmlns:a="http://schemas.openxmlformats.org/drawingml/2006/main">
            <a:off x="8965997" y="3913632"/>
            <a:ext cx="235701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00" b="1">
                <a:solidFill>
                  <a:srgbClr val="A93B2B"/>
                </a:solidFill>
                <a:latin typeface="Cambria"/>
                <a:ea typeface="Cambria"/>
                <a:cs typeface="Cambria"/>
              </a:rPr>
              <a:t>Incident raised</a:t>
            </a:r>
          </a:p>
        </p:txBody>
      </p:sp>
      <p:sp>
        <p:nvSpPr>
          <p:cNvPr id="49" name="Text 47">
            <a:extLst xmlns:a="http://schemas.openxmlformats.org/drawingml/2006/main">
              <a:ext uri="{FF2B5EF4-FFF2-40B4-BE49-F238E27FC236}">
                <a16:creationId xmlns:a16="http://schemas.microsoft.com/office/drawing/2014/main" id="{4B33A21B-4658-4C13-B6C6-AFD517B44912}"/>
              </a:ext>
            </a:extLst>
          </p:cNvPr>
          <p:cNvSpPr>
            <a:spLocks xmlns:a="http://schemas.openxmlformats.org/drawingml/2006/main" noGrp="1"/>
          </p:cNvSpPr>
          <p:nvPr/>
        </p:nvSpPr>
        <p:spPr>
          <a:xfrm xmlns:a="http://schemas.openxmlformats.org/drawingml/2006/main">
            <a:off x="8371637" y="4407408"/>
            <a:ext cx="2905658" cy="731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00">
                <a:solidFill>
                  <a:srgbClr val="24354F"/>
                </a:solidFill>
                <a:latin typeface="Calibri"/>
                <a:ea typeface="Calibri"/>
                <a:cs typeface="Calibri"/>
              </a:rPr>
              <a:t>A post-commit failure. An external commitment happened — the runtime does not feign rollback.</a:t>
            </a:r>
          </a:p>
        </p:txBody>
      </p:sp>
      <p:sp>
        <p:nvSpPr>
          <p:cNvPr id="50" name="Shape 48">
            <a:extLst xmlns:a="http://schemas.openxmlformats.org/drawingml/2006/main">
              <a:ext uri="{FF2B5EF4-FFF2-40B4-BE49-F238E27FC236}">
                <a16:creationId xmlns:a16="http://schemas.microsoft.com/office/drawing/2014/main" id="{75E896B5-C4F9-4DE4-9C8E-107CA7F2621B}"/>
              </a:ext>
            </a:extLst>
          </p:cNvPr>
          <p:cNvSpPr>
            <a:spLocks xmlns:a="http://schemas.openxmlformats.org/drawingml/2006/main" noGrp="1"/>
          </p:cNvSpPr>
          <p:nvPr/>
        </p:nvSpPr>
        <p:spPr>
          <a:xfrm xmlns:a="http://schemas.openxmlformats.org/drawingml/2006/main">
            <a:off x="640080" y="5413248"/>
            <a:ext cx="10911535" cy="713232"/>
          </a:xfrm>
          <a:prstGeom xmlns:a="http://schemas.openxmlformats.org/drawingml/2006/main" prst="roundRect">
            <a:avLst>
              <a:gd name="adj" fmla="val 6410"/>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51" name="Text 49">
            <a:extLst xmlns:a="http://schemas.openxmlformats.org/drawingml/2006/main">
              <a:ext uri="{FF2B5EF4-FFF2-40B4-BE49-F238E27FC236}">
                <a16:creationId xmlns:a16="http://schemas.microsoft.com/office/drawing/2014/main" id="{D2FE1A86-D2BF-41D6-90F0-7EEE3BF3022F}"/>
              </a:ext>
            </a:extLst>
          </p:cNvPr>
          <p:cNvSpPr>
            <a:spLocks xmlns:a="http://schemas.openxmlformats.org/drawingml/2006/main" noGrp="1"/>
          </p:cNvSpPr>
          <p:nvPr/>
        </p:nvSpPr>
        <p:spPr>
          <a:xfrm xmlns:a="http://schemas.openxmlformats.org/drawingml/2006/main">
            <a:off x="914400" y="5504688"/>
            <a:ext cx="10362895"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6000"/>
              </a:lnSpc>
              <a:buNone/>
            </a:pPr>
            <a:r>
              <a:rPr sz="1150" b="1">
                <a:solidFill>
                  <a:srgbClr val="0E1E3A"/>
                </a:solidFill>
                <a:latin typeface="Calibri"/>
                <a:ea typeface="Calibri"/>
                <a:cs typeface="Calibri"/>
              </a:rPr>
              <a:t>Caveat: exact fallback still requires a staging owner. The GCS pre-model path avoids post-emission rollback by verifying its continuation pin, program, and task projection before the provider sees the observation.</a:t>
            </a:r>
          </a:p>
        </p:txBody>
      </p:sp>
    </p:spTree>
    <p:extLst>
      <p:ext uri="{BB962C8B-B14F-4D97-AF65-F5344CB8AC3E}">
        <p14:creationId xmlns:p14="http://schemas.microsoft.com/office/powerpoint/2010/main" val="818158987"/>
      </p:ext>
    </p:extLst>
  </p:cSld>
</p:sld>
</file>

<file path=ppt/slides/slide1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E8DA75E-6F49-4D2D-A221-C511A75011B3}"/>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FCE99979-E267-4D39-9253-7BC389EA4A86}"/>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13</a:t>
            </a:r>
          </a:p>
        </p:txBody>
      </p:sp>
      <p:sp>
        <p:nvSpPr>
          <p:cNvPr id="4" name="Text 2">
            <a:extLst xmlns:a="http://schemas.openxmlformats.org/drawingml/2006/main">
              <a:ext uri="{FF2B5EF4-FFF2-40B4-BE49-F238E27FC236}">
                <a16:creationId xmlns:a16="http://schemas.microsoft.com/office/drawing/2014/main" id="{AB0C95FD-2058-4346-AA23-8A95C433DCEA}"/>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METHOD  ·  REJECTION POINT 6  ·  §3.5 AND ALGORITHM 3</a:t>
            </a:r>
          </a:p>
        </p:txBody>
      </p:sp>
      <p:sp>
        <p:nvSpPr>
          <p:cNvPr id="5" name="Text 3">
            <a:extLst xmlns:a="http://schemas.openxmlformats.org/drawingml/2006/main">
              <a:ext uri="{FF2B5EF4-FFF2-40B4-BE49-F238E27FC236}">
                <a16:creationId xmlns:a16="http://schemas.microsoft.com/office/drawing/2014/main" id="{4A3D8B0C-56F7-40E2-943D-358448B33C29}"/>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An exact gate is a data-hungry gate</a:t>
            </a:r>
          </a:p>
        </p:txBody>
      </p:sp>
      <p:sp>
        <p:nvSpPr>
          <p:cNvPr id="6" name="Text 4">
            <a:extLst xmlns:a="http://schemas.openxmlformats.org/drawingml/2006/main">
              <a:ext uri="{FF2B5EF4-FFF2-40B4-BE49-F238E27FC236}">
                <a16:creationId xmlns:a16="http://schemas.microsoft.com/office/drawing/2014/main" id="{E1093DB8-F1BF-492A-B0BC-B7AE7C7C17A0}"/>
              </a:ext>
            </a:extLst>
          </p:cNvPr>
          <p:cNvSpPr>
            <a:spLocks xmlns:a="http://schemas.openxmlformats.org/drawingml/2006/main" noGrp="1"/>
          </p:cNvSpPr>
          <p:nvPr/>
        </p:nvSpPr>
        <p:spPr>
          <a:xfrm xmlns:a="http://schemas.openxmlformats.org/drawingml/2006/main">
            <a:off x="640080" y="1426464"/>
            <a:ext cx="5943600" cy="214884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The score model and the eleven-threshold grid are frozen before any calibration group is seen. That is what makes a union bound legitimate.</a:t>
            </a:r>
          </a:p>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For each threshold the compiler computes a one-sided Clopper–Pearson upper bound and selects the largest-coverage admissible one.</a:t>
            </a:r>
          </a:p>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If no threshold is admissible, the family retires. Normal retirement is a valid optimizer output, not an error path.</a:t>
            </a:r>
          </a:p>
        </p:txBody>
      </p:sp>
      <p:sp>
        <p:nvSpPr>
          <p:cNvPr id="7" name="Shape 5">
            <a:extLst xmlns:a="http://schemas.openxmlformats.org/drawingml/2006/main">
              <a:ext uri="{FF2B5EF4-FFF2-40B4-BE49-F238E27FC236}">
                <a16:creationId xmlns:a16="http://schemas.microsoft.com/office/drawing/2014/main" id="{654EF96E-0CA4-497E-B708-ECE91B5A1F33}"/>
              </a:ext>
            </a:extLst>
          </p:cNvPr>
          <p:cNvSpPr>
            <a:spLocks xmlns:a="http://schemas.openxmlformats.org/drawingml/2006/main" noGrp="1"/>
          </p:cNvSpPr>
          <p:nvPr/>
        </p:nvSpPr>
        <p:spPr>
          <a:xfrm xmlns:a="http://schemas.openxmlformats.org/drawingml/2006/main">
            <a:off x="640080" y="3730752"/>
            <a:ext cx="5943600" cy="1243584"/>
          </a:xfrm>
          <a:prstGeom xmlns:a="http://schemas.openxmlformats.org/drawingml/2006/main" prst="roundRect">
            <a:avLst>
              <a:gd name="adj" fmla="val 3676"/>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8" name="Text 6">
            <a:extLst xmlns:a="http://schemas.openxmlformats.org/drawingml/2006/main">
              <a:ext uri="{FF2B5EF4-FFF2-40B4-BE49-F238E27FC236}">
                <a16:creationId xmlns:a16="http://schemas.microsoft.com/office/drawing/2014/main" id="{36BEDA9A-EC64-4F3C-8C21-79A8E7942114}"/>
              </a:ext>
            </a:extLst>
          </p:cNvPr>
          <p:cNvSpPr>
            <a:spLocks xmlns:a="http://schemas.openxmlformats.org/drawingml/2006/main" noGrp="1"/>
          </p:cNvSpPr>
          <p:nvPr/>
        </p:nvSpPr>
        <p:spPr>
          <a:xfrm xmlns:a="http://schemas.openxmlformats.org/drawingml/2006/main">
            <a:off x="896112" y="3858768"/>
            <a:ext cx="5486400"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50" b="1" spc="110">
                <a:solidFill>
                  <a:srgbClr val="A93B2B"/>
                </a:solidFill>
                <a:latin typeface="Calibri"/>
                <a:ea typeface="Calibri"/>
                <a:cs typeface="Calibri"/>
              </a:rPr>
              <a:t>WHAT α ACTUALLY BOUNDS</a:t>
            </a:r>
          </a:p>
        </p:txBody>
      </p:sp>
      <p:sp>
        <p:nvSpPr>
          <p:cNvPr id="9" name="Text 7">
            <a:extLst xmlns:a="http://schemas.openxmlformats.org/drawingml/2006/main">
              <a:ext uri="{FF2B5EF4-FFF2-40B4-BE49-F238E27FC236}">
                <a16:creationId xmlns:a16="http://schemas.microsoft.com/office/drawing/2014/main" id="{144C2540-40E1-4E94-BC8C-494F8C154813}"/>
              </a:ext>
            </a:extLst>
          </p:cNvPr>
          <p:cNvSpPr>
            <a:spLocks xmlns:a="http://schemas.openxmlformats.org/drawingml/2006/main" noGrp="1"/>
          </p:cNvSpPr>
          <p:nvPr/>
        </p:nvSpPr>
        <p:spPr>
          <a:xfrm xmlns:a="http://schemas.openxmlformats.org/drawingml/2006/main">
            <a:off x="896112" y="4114800"/>
            <a:ext cx="5486400" cy="731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5C4034"/>
                </a:solidFill>
                <a:latin typeface="Calibri"/>
                <a:ea typeface="Calibri"/>
                <a:cs typeface="Calibri"/>
              </a:rPr>
              <a:t>The rate at which a compiled region breaks its own registered contract — not the rate at which the agent's task outcome is wrong. The verifier is induced from the same traces the program was synthesized from.</a:t>
            </a:r>
          </a:p>
        </p:txBody>
      </p:sp>
      <p:sp>
        <p:nvSpPr>
          <p:cNvPr id="10" name="Shape 8">
            <a:extLst xmlns:a="http://schemas.openxmlformats.org/drawingml/2006/main">
              <a:ext uri="{FF2B5EF4-FFF2-40B4-BE49-F238E27FC236}">
                <a16:creationId xmlns:a16="http://schemas.microsoft.com/office/drawing/2014/main" id="{034376D7-C442-43EE-B8DF-589B6699E3E7}"/>
              </a:ext>
            </a:extLst>
          </p:cNvPr>
          <p:cNvSpPr>
            <a:spLocks xmlns:a="http://schemas.openxmlformats.org/drawingml/2006/main" noGrp="1"/>
          </p:cNvSpPr>
          <p:nvPr/>
        </p:nvSpPr>
        <p:spPr>
          <a:xfrm xmlns:a="http://schemas.openxmlformats.org/drawingml/2006/main">
            <a:off x="6903720" y="1426464"/>
            <a:ext cx="4647895" cy="3547872"/>
          </a:xfrm>
          <a:prstGeom xmlns:a="http://schemas.openxmlformats.org/drawingml/2006/main" prst="roundRect">
            <a:avLst>
              <a:gd name="adj" fmla="val 1289"/>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1" name="Text 9">
            <a:extLst xmlns:a="http://schemas.openxmlformats.org/drawingml/2006/main">
              <a:ext uri="{FF2B5EF4-FFF2-40B4-BE49-F238E27FC236}">
                <a16:creationId xmlns:a16="http://schemas.microsoft.com/office/drawing/2014/main" id="{7E000CB5-F6C7-46C1-BB8B-30189FE72492}"/>
              </a:ext>
            </a:extLst>
          </p:cNvPr>
          <p:cNvSpPr>
            <a:spLocks xmlns:a="http://schemas.openxmlformats.org/drawingml/2006/main" noGrp="1"/>
          </p:cNvSpPr>
          <p:nvPr/>
        </p:nvSpPr>
        <p:spPr>
          <a:xfrm xmlns:a="http://schemas.openxmlformats.org/drawingml/2006/main">
            <a:off x="7178040" y="1609344"/>
            <a:ext cx="4099255"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50" b="1" spc="110">
                <a:solidFill>
                  <a:srgbClr val="1F8A99"/>
                </a:solidFill>
                <a:latin typeface="Calibri"/>
                <a:ea typeface="Calibri"/>
                <a:cs typeface="Calibri"/>
              </a:rPr>
              <a:t>SAMPLE REQUIREMENT AT THE CONFIGURED SETTING</a:t>
            </a:r>
          </a:p>
        </p:txBody>
      </p:sp>
      <p:sp>
        <p:nvSpPr>
          <p:cNvPr id="12" name="Text 10">
            <a:extLst xmlns:a="http://schemas.openxmlformats.org/drawingml/2006/main">
              <a:ext uri="{FF2B5EF4-FFF2-40B4-BE49-F238E27FC236}">
                <a16:creationId xmlns:a16="http://schemas.microsoft.com/office/drawing/2014/main" id="{1A10A0C2-1FF0-4CCD-B83A-C573662C7673}"/>
              </a:ext>
            </a:extLst>
          </p:cNvPr>
          <p:cNvSpPr>
            <a:spLocks xmlns:a="http://schemas.openxmlformats.org/drawingml/2006/main" noGrp="1"/>
          </p:cNvSpPr>
          <p:nvPr/>
        </p:nvSpPr>
        <p:spPr>
          <a:xfrm xmlns:a="http://schemas.openxmlformats.org/drawingml/2006/main">
            <a:off x="7178040" y="1938528"/>
            <a:ext cx="137160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1E3A"/>
                </a:solidFill>
                <a:latin typeface="Cambria"/>
                <a:ea typeface="Cambria"/>
                <a:cs typeface="Cambria"/>
              </a:rPr>
              <a:t>α = .05</a:t>
            </a:r>
          </a:p>
        </p:txBody>
      </p:sp>
      <p:sp>
        <p:nvSpPr>
          <p:cNvPr id="13" name="Text 11">
            <a:extLst xmlns:a="http://schemas.openxmlformats.org/drawingml/2006/main">
              <a:ext uri="{FF2B5EF4-FFF2-40B4-BE49-F238E27FC236}">
                <a16:creationId xmlns:a16="http://schemas.microsoft.com/office/drawing/2014/main" id="{268708BD-0956-4AC7-9B6D-4BB1EBCFC6A1}"/>
              </a:ext>
            </a:extLst>
          </p:cNvPr>
          <p:cNvSpPr>
            <a:spLocks xmlns:a="http://schemas.openxmlformats.org/drawingml/2006/main" noGrp="1"/>
          </p:cNvSpPr>
          <p:nvPr/>
        </p:nvSpPr>
        <p:spPr>
          <a:xfrm xmlns:a="http://schemas.openxmlformats.org/drawingml/2006/main">
            <a:off x="8595360" y="1938528"/>
            <a:ext cx="2636215"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5A6B84"/>
                </a:solidFill>
                <a:latin typeface="Calibri"/>
                <a:ea typeface="Calibri"/>
                <a:cs typeface="Calibri"/>
              </a:rPr>
              <a:t>risk budget</a:t>
            </a:r>
          </a:p>
        </p:txBody>
      </p:sp>
      <p:sp>
        <p:nvSpPr>
          <p:cNvPr id="14" name="Text 12">
            <a:extLst xmlns:a="http://schemas.openxmlformats.org/drawingml/2006/main">
              <a:ext uri="{FF2B5EF4-FFF2-40B4-BE49-F238E27FC236}">
                <a16:creationId xmlns:a16="http://schemas.microsoft.com/office/drawing/2014/main" id="{905B5889-708E-4251-B068-F18575014DEA}"/>
              </a:ext>
            </a:extLst>
          </p:cNvPr>
          <p:cNvSpPr>
            <a:spLocks xmlns:a="http://schemas.openxmlformats.org/drawingml/2006/main" noGrp="1"/>
          </p:cNvSpPr>
          <p:nvPr/>
        </p:nvSpPr>
        <p:spPr>
          <a:xfrm xmlns:a="http://schemas.openxmlformats.org/drawingml/2006/main">
            <a:off x="7178040" y="2340864"/>
            <a:ext cx="137160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1E3A"/>
                </a:solidFill>
                <a:latin typeface="Cambria"/>
                <a:ea typeface="Cambria"/>
                <a:cs typeface="Cambria"/>
              </a:rPr>
              <a:t>δ = .10</a:t>
            </a:r>
          </a:p>
        </p:txBody>
      </p:sp>
      <p:sp>
        <p:nvSpPr>
          <p:cNvPr id="15" name="Text 13">
            <a:extLst xmlns:a="http://schemas.openxmlformats.org/drawingml/2006/main">
              <a:ext uri="{FF2B5EF4-FFF2-40B4-BE49-F238E27FC236}">
                <a16:creationId xmlns:a16="http://schemas.microsoft.com/office/drawing/2014/main" id="{DCFF0E06-FC0A-4619-9307-D818B05D2758}"/>
              </a:ext>
            </a:extLst>
          </p:cNvPr>
          <p:cNvSpPr>
            <a:spLocks xmlns:a="http://schemas.openxmlformats.org/drawingml/2006/main" noGrp="1"/>
          </p:cNvSpPr>
          <p:nvPr/>
        </p:nvSpPr>
        <p:spPr>
          <a:xfrm xmlns:a="http://schemas.openxmlformats.org/drawingml/2006/main">
            <a:off x="8595360" y="2340864"/>
            <a:ext cx="2636215"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5A6B84"/>
                </a:solidFill>
                <a:latin typeface="Calibri"/>
                <a:ea typeface="Calibri"/>
                <a:cs typeface="Calibri"/>
              </a:rPr>
              <a:t>confidence budget</a:t>
            </a:r>
          </a:p>
        </p:txBody>
      </p:sp>
      <p:sp>
        <p:nvSpPr>
          <p:cNvPr id="16" name="Text 14">
            <a:extLst xmlns:a="http://schemas.openxmlformats.org/drawingml/2006/main">
              <a:ext uri="{FF2B5EF4-FFF2-40B4-BE49-F238E27FC236}">
                <a16:creationId xmlns:a16="http://schemas.microsoft.com/office/drawing/2014/main" id="{F7C73F8C-AE19-4EAF-B818-96685851794F}"/>
              </a:ext>
            </a:extLst>
          </p:cNvPr>
          <p:cNvSpPr>
            <a:spLocks xmlns:a="http://schemas.openxmlformats.org/drawingml/2006/main" noGrp="1"/>
          </p:cNvSpPr>
          <p:nvPr/>
        </p:nvSpPr>
        <p:spPr>
          <a:xfrm xmlns:a="http://schemas.openxmlformats.org/drawingml/2006/main">
            <a:off x="7178040" y="2743200"/>
            <a:ext cx="137160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1E3A"/>
                </a:solidFill>
                <a:latin typeface="Cambria"/>
                <a:ea typeface="Cambria"/>
                <a:cs typeface="Cambria"/>
              </a:rPr>
              <a:t>|Λ| = 11</a:t>
            </a:r>
          </a:p>
        </p:txBody>
      </p:sp>
      <p:sp>
        <p:nvSpPr>
          <p:cNvPr id="17" name="Text 15">
            <a:extLst xmlns:a="http://schemas.openxmlformats.org/drawingml/2006/main">
              <a:ext uri="{FF2B5EF4-FFF2-40B4-BE49-F238E27FC236}">
                <a16:creationId xmlns:a16="http://schemas.microsoft.com/office/drawing/2014/main" id="{2CFC8FE3-B1AB-4186-A8C5-FF0D077AA6C0}"/>
              </a:ext>
            </a:extLst>
          </p:cNvPr>
          <p:cNvSpPr>
            <a:spLocks xmlns:a="http://schemas.openxmlformats.org/drawingml/2006/main" noGrp="1"/>
          </p:cNvSpPr>
          <p:nvPr/>
        </p:nvSpPr>
        <p:spPr>
          <a:xfrm xmlns:a="http://schemas.openxmlformats.org/drawingml/2006/main">
            <a:off x="8595360" y="2743200"/>
            <a:ext cx="2636215"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5A6B84"/>
                </a:solidFill>
                <a:latin typeface="Calibri"/>
                <a:ea typeface="Calibri"/>
                <a:cs typeface="Calibri"/>
              </a:rPr>
              <a:t>frozen thresholds</a:t>
            </a:r>
          </a:p>
        </p:txBody>
      </p:sp>
      <p:sp>
        <p:nvSpPr>
          <p:cNvPr id="18" name="Shape 16">
            <a:extLst xmlns:a="http://schemas.openxmlformats.org/drawingml/2006/main">
              <a:ext uri="{FF2B5EF4-FFF2-40B4-BE49-F238E27FC236}">
                <a16:creationId xmlns:a16="http://schemas.microsoft.com/office/drawing/2014/main" id="{6EAE12AE-7D64-4A5D-B094-C95D4C40A8B0}"/>
              </a:ext>
            </a:extLst>
          </p:cNvPr>
          <p:cNvSpPr>
            <a:spLocks xmlns:a="http://schemas.openxmlformats.org/drawingml/2006/main" noGrp="1"/>
          </p:cNvSpPr>
          <p:nvPr/>
        </p:nvSpPr>
        <p:spPr>
          <a:xfrm xmlns:a="http://schemas.openxmlformats.org/drawingml/2006/main">
            <a:off x="7178040" y="3200400"/>
            <a:ext cx="4099255" cy="0"/>
          </a:xfrm>
          <a:prstGeom xmlns:a="http://schemas.openxmlformats.org/drawingml/2006/main" prst="line">
            <a:avLst/>
          </a:prstGeom>
          <a:noFill xmlns:a="http://schemas.openxmlformats.org/drawingml/2006/main"/>
          <a:ln xmlns:a="http://schemas.openxmlformats.org/drawingml/2006/main" w="12700">
            <a:solidFill>
              <a:srgbClr val="D5E0EB"/>
            </a:solidFill>
            <a:prstDash val="solid"/>
          </a:ln>
        </p:spPr>
        <p:txBody>
          <a:bodyPr xmlns:a="http://schemas.openxmlformats.org/drawingml/2006/main"/>
          <a:lstStyle xmlns:a="http://schemas.openxmlformats.org/drawingml/2006/main"/>
          <a:p xmlns:a="http://schemas.openxmlformats.org/drawingml/2006/main"/>
        </p:txBody>
      </p:sp>
      <p:sp>
        <p:nvSpPr>
          <p:cNvPr id="19" name="Text 17">
            <a:extLst xmlns:a="http://schemas.openxmlformats.org/drawingml/2006/main">
              <a:ext uri="{FF2B5EF4-FFF2-40B4-BE49-F238E27FC236}">
                <a16:creationId xmlns:a16="http://schemas.microsoft.com/office/drawing/2014/main" id="{55EB7B9E-7678-4FA5-AC7B-8CA990B28CA1}"/>
              </a:ext>
            </a:extLst>
          </p:cNvPr>
          <p:cNvSpPr>
            <a:spLocks xmlns:a="http://schemas.openxmlformats.org/drawingml/2006/main" noGrp="1"/>
          </p:cNvSpPr>
          <p:nvPr/>
        </p:nvSpPr>
        <p:spPr>
          <a:xfrm xmlns:a="http://schemas.openxmlformats.org/drawingml/2006/main">
            <a:off x="7178040" y="3346704"/>
            <a:ext cx="1371600" cy="7315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5000" b="1">
                <a:solidFill>
                  <a:srgbClr val="1F8A99"/>
                </a:solidFill>
                <a:latin typeface="Cambria"/>
                <a:ea typeface="Cambria"/>
                <a:cs typeface="Cambria"/>
              </a:rPr>
              <a:t>92</a:t>
            </a:r>
          </a:p>
        </p:txBody>
      </p:sp>
      <p:sp>
        <p:nvSpPr>
          <p:cNvPr id="20" name="Text 18">
            <a:extLst xmlns:a="http://schemas.openxmlformats.org/drawingml/2006/main">
              <a:ext uri="{FF2B5EF4-FFF2-40B4-BE49-F238E27FC236}">
                <a16:creationId xmlns:a16="http://schemas.microsoft.com/office/drawing/2014/main" id="{CDBCEF4B-0F2F-4080-8D1A-C2BEC2DDCEBE}"/>
              </a:ext>
            </a:extLst>
          </p:cNvPr>
          <p:cNvSpPr>
            <a:spLocks xmlns:a="http://schemas.openxmlformats.org/drawingml/2006/main" noGrp="1"/>
          </p:cNvSpPr>
          <p:nvPr/>
        </p:nvSpPr>
        <p:spPr>
          <a:xfrm xmlns:a="http://schemas.openxmlformats.org/drawingml/2006/main">
            <a:off x="8595360" y="3383280"/>
            <a:ext cx="2636215" cy="6949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independent zero-violation group records needed before any artifact can be admitted</a:t>
            </a:r>
          </a:p>
        </p:txBody>
      </p:sp>
      <p:sp>
        <p:nvSpPr>
          <p:cNvPr id="21" name="Text 19">
            <a:extLst xmlns:a="http://schemas.openxmlformats.org/drawingml/2006/main">
              <a:ext uri="{FF2B5EF4-FFF2-40B4-BE49-F238E27FC236}">
                <a16:creationId xmlns:a16="http://schemas.microsoft.com/office/drawing/2014/main" id="{3037723F-64C7-4DEF-9781-54AD75C73F30}"/>
              </a:ext>
            </a:extLst>
          </p:cNvPr>
          <p:cNvSpPr>
            <a:spLocks xmlns:a="http://schemas.openxmlformats.org/drawingml/2006/main" noGrp="1"/>
          </p:cNvSpPr>
          <p:nvPr/>
        </p:nvSpPr>
        <p:spPr>
          <a:xfrm xmlns:a="http://schemas.openxmlformats.org/drawingml/2006/main">
            <a:off x="7178040" y="4206240"/>
            <a:ext cx="4099255" cy="6035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5000"/>
              </a:lnSpc>
              <a:buNone/>
            </a:pPr>
            <a:r>
              <a:rPr sz="1050" i="1">
                <a:solidFill>
                  <a:srgbClr val="5A6B84"/>
                </a:solidFill>
                <a:latin typeface="Calibri"/>
                <a:ea typeface="Calibri"/>
                <a:cs typeface="Calibri"/>
              </a:rPr>
              <a:t>A design parameter as much as a data property: pre-committing to a single threshold instead of a grid of eleven drops the requirement to 45.</a:t>
            </a:r>
          </a:p>
        </p:txBody>
      </p:sp>
      <p:sp>
        <p:nvSpPr>
          <p:cNvPr id="22" name="Shape 20">
            <a:extLst xmlns:a="http://schemas.openxmlformats.org/drawingml/2006/main">
              <a:ext uri="{FF2B5EF4-FFF2-40B4-BE49-F238E27FC236}">
                <a16:creationId xmlns:a16="http://schemas.microsoft.com/office/drawing/2014/main" id="{B4E26691-8857-4ADB-A150-CE3F1A41AB8A}"/>
              </a:ext>
            </a:extLst>
          </p:cNvPr>
          <p:cNvSpPr>
            <a:spLocks xmlns:a="http://schemas.openxmlformats.org/drawingml/2006/main" noGrp="1"/>
          </p:cNvSpPr>
          <p:nvPr/>
        </p:nvSpPr>
        <p:spPr>
          <a:xfrm xmlns:a="http://schemas.openxmlformats.org/drawingml/2006/main">
            <a:off x="640080" y="5138928"/>
            <a:ext cx="10911535" cy="914400"/>
          </a:xfrm>
          <a:prstGeom xmlns:a="http://schemas.openxmlformats.org/drawingml/2006/main" prst="roundRect">
            <a:avLst>
              <a:gd name="adj" fmla="val 5000"/>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3" name="Text 21">
            <a:extLst xmlns:a="http://schemas.openxmlformats.org/drawingml/2006/main">
              <a:ext uri="{FF2B5EF4-FFF2-40B4-BE49-F238E27FC236}">
                <a16:creationId xmlns:a16="http://schemas.microsoft.com/office/drawing/2014/main" id="{94578AB1-9521-42B2-AC47-9E3368B73E9E}"/>
              </a:ext>
            </a:extLst>
          </p:cNvPr>
          <p:cNvSpPr>
            <a:spLocks xmlns:a="http://schemas.openxmlformats.org/drawingml/2006/main" noGrp="1"/>
          </p:cNvSpPr>
          <p:nvPr/>
        </p:nvSpPr>
        <p:spPr>
          <a:xfrm xmlns:a="http://schemas.openxmlformats.org/drawingml/2006/main">
            <a:off x="914400" y="5248656"/>
            <a:ext cx="10362895" cy="6949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8000"/>
              </a:lnSpc>
              <a:buNone/>
            </a:pPr>
            <a:r>
              <a:rPr sz="1200" b="1">
                <a:solidFill>
                  <a:srgbClr val="0E1E3A"/>
                </a:solidFill>
                <a:latin typeface="Calibri"/>
                <a:ea typeface="Calibri"/>
                <a:cs typeface="Calibri"/>
              </a:rPr>
              <a:t>Independence is load-bearing. </a:t>
            </a:r>
            <a:r>
              <a:rPr sz="1200">
                <a:solidFill>
                  <a:srgbClr val="24354F"/>
                </a:solidFill>
                <a:latin typeface="Calibri"/>
                <a:ea typeface="Calibri"/>
                <a:cs typeface="Calibri"/>
              </a:rPr>
              <a:t>Groups from one repository, tenant, or time window are plausibly correlated; a clustered deployment must calibrate at the cluster level and check sensitivity with a block bootstrap or a beta-binomial model.</a:t>
            </a:r>
          </a:p>
        </p:txBody>
      </p:sp>
    </p:spTree>
    <p:extLst>
      <p:ext uri="{BB962C8B-B14F-4D97-AF65-F5344CB8AC3E}">
        <p14:creationId xmlns:p14="http://schemas.microsoft.com/office/powerpoint/2010/main" val="1877249930"/>
      </p:ext>
    </p:extLst>
  </p:cSld>
</p:sld>
</file>

<file path=ppt/slides/slide1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9120F78-4269-4412-BDC9-0EB87DD12EDA}"/>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A35AD63B-A434-4B30-80F5-17A9AFD71E29}"/>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14</a:t>
            </a:r>
          </a:p>
        </p:txBody>
      </p:sp>
      <p:sp>
        <p:nvSpPr>
          <p:cNvPr id="4" name="Text 2">
            <a:extLst xmlns:a="http://schemas.openxmlformats.org/drawingml/2006/main">
              <a:ext uri="{FF2B5EF4-FFF2-40B4-BE49-F238E27FC236}">
                <a16:creationId xmlns:a16="http://schemas.microsoft.com/office/drawing/2014/main" id="{843257D8-EB9A-4338-9747-851E36D269AD}"/>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METHOD  ·  REJECTION POINT 3  ·  §3.1–3.2</a:t>
            </a:r>
          </a:p>
        </p:txBody>
      </p:sp>
      <p:sp>
        <p:nvSpPr>
          <p:cNvPr id="5" name="Text 3">
            <a:extLst xmlns:a="http://schemas.openxmlformats.org/drawingml/2006/main">
              <a:ext uri="{FF2B5EF4-FFF2-40B4-BE49-F238E27FC236}">
                <a16:creationId xmlns:a16="http://schemas.microsoft.com/office/drawing/2014/main" id="{B7D635AE-FE64-46DC-9528-92DBC9F26B2C}"/>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Decline before you build</a:t>
            </a:r>
          </a:p>
        </p:txBody>
      </p:sp>
      <p:sp>
        <p:nvSpPr>
          <p:cNvPr id="6" name="Text 4">
            <a:extLst xmlns:a="http://schemas.openxmlformats.org/drawingml/2006/main">
              <a:ext uri="{FF2B5EF4-FFF2-40B4-BE49-F238E27FC236}">
                <a16:creationId xmlns:a16="http://schemas.microsoft.com/office/drawing/2014/main" id="{CF91DAB5-45B1-42E8-BC23-1688F29297E9}"/>
              </a:ext>
            </a:extLst>
          </p:cNvPr>
          <p:cNvSpPr>
            <a:spLocks xmlns:a="http://schemas.openxmlformats.org/drawingml/2006/main" noGrp="1"/>
          </p:cNvSpPr>
          <p:nvPr/>
        </p:nvSpPr>
        <p:spPr>
          <a:xfrm xmlns:a="http://schemas.openxmlformats.org/drawingml/2006/main">
            <a:off x="640080" y="1389888"/>
            <a:ext cx="6035040" cy="13716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l">
              <a:lnSpc>
                <a:spcPct val="112000"/>
              </a:lnSpc>
              <a:buNone/>
            </a:pPr>
            <a:r>
              <a:rPr sz="1300">
                <a:solidFill>
                  <a:srgbClr val="24354F"/>
                </a:solidFill>
                <a:latin typeface="Calibri"/>
                <a:ea typeface="Calibri"/>
                <a:cs typeface="Calibri"/>
              </a:rPr>
              <a:t>Before any synthesis runs, a feasibility estimator bounds what the compiler could achieve even with a perfect verifier and a gate that never abstains: the removable requests per dispatch, divided by the baseline requests per episode, scaled by the share of episodes holding an eligible region.</a:t>
            </a:r>
          </a:p>
        </p:txBody>
      </p:sp>
      <p:sp>
        <p:nvSpPr>
          <p:cNvPr id="7" name="Shape 5">
            <a:extLst xmlns:a="http://schemas.openxmlformats.org/drawingml/2006/main">
              <a:ext uri="{FF2B5EF4-FFF2-40B4-BE49-F238E27FC236}">
                <a16:creationId xmlns:a16="http://schemas.microsoft.com/office/drawing/2014/main" id="{64479950-7165-4AFB-8914-303D2EF0D019}"/>
              </a:ext>
            </a:extLst>
          </p:cNvPr>
          <p:cNvSpPr>
            <a:spLocks xmlns:a="http://schemas.openxmlformats.org/drawingml/2006/main" noGrp="1"/>
          </p:cNvSpPr>
          <p:nvPr/>
        </p:nvSpPr>
        <p:spPr>
          <a:xfrm xmlns:a="http://schemas.openxmlformats.org/drawingml/2006/main">
            <a:off x="640080" y="2880360"/>
            <a:ext cx="6035040" cy="1371600"/>
          </a:xfrm>
          <a:prstGeom xmlns:a="http://schemas.openxmlformats.org/drawingml/2006/main" prst="roundRect">
            <a:avLst>
              <a:gd name="adj" fmla="val 3333"/>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8" name="Text 6">
            <a:extLst xmlns:a="http://schemas.openxmlformats.org/drawingml/2006/main">
              <a:ext uri="{FF2B5EF4-FFF2-40B4-BE49-F238E27FC236}">
                <a16:creationId xmlns:a16="http://schemas.microsoft.com/office/drawing/2014/main" id="{16146D52-ED36-4B02-8B76-BA29F6DAB6D5}"/>
              </a:ext>
            </a:extLst>
          </p:cNvPr>
          <p:cNvSpPr>
            <a:spLocks xmlns:a="http://schemas.openxmlformats.org/drawingml/2006/main" noGrp="1"/>
          </p:cNvSpPr>
          <p:nvPr/>
        </p:nvSpPr>
        <p:spPr>
          <a:xfrm xmlns:a="http://schemas.openxmlformats.org/drawingml/2006/main">
            <a:off x="932688" y="3054096"/>
            <a:ext cx="274320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200" b="1" i="1">
                <a:solidFill>
                  <a:srgbClr val="0E1E3A"/>
                </a:solidFill>
                <a:latin typeface="Cambria"/>
                <a:ea typeface="Cambria"/>
                <a:cs typeface="Cambria"/>
              </a:rPr>
              <a:t>Δmax  =  φ k / nᴮ</a:t>
            </a:r>
          </a:p>
        </p:txBody>
      </p:sp>
      <p:sp>
        <p:nvSpPr>
          <p:cNvPr id="9" name="Text 7">
            <a:extLst xmlns:a="http://schemas.openxmlformats.org/drawingml/2006/main">
              <a:ext uri="{FF2B5EF4-FFF2-40B4-BE49-F238E27FC236}">
                <a16:creationId xmlns:a16="http://schemas.microsoft.com/office/drawing/2014/main" id="{20457904-46E0-41F8-9F53-7AD2B865DC58}"/>
              </a:ext>
            </a:extLst>
          </p:cNvPr>
          <p:cNvSpPr>
            <a:spLocks xmlns:a="http://schemas.openxmlformats.org/drawingml/2006/main" noGrp="1"/>
          </p:cNvSpPr>
          <p:nvPr/>
        </p:nvSpPr>
        <p:spPr>
          <a:xfrm xmlns:a="http://schemas.openxmlformats.org/drawingml/2006/main">
            <a:off x="932688" y="3584448"/>
            <a:ext cx="5486400"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8000"/>
              </a:lnSpc>
              <a:buNone/>
            </a:pPr>
            <a:r>
              <a:rPr sz="1150">
                <a:solidFill>
                  <a:srgbClr val="5A6B84"/>
                </a:solidFill>
                <a:latin typeface="Calibri"/>
                <a:ea typeface="Calibri"/>
                <a:cs typeface="Calibri"/>
              </a:rPr>
              <a:t>φ = share of eligible episodes  ·  k = requests removed per dispatch  ·  nᴮ = baseline requests per episode</a:t>
            </a:r>
          </a:p>
        </p:txBody>
      </p:sp>
      <p:sp>
        <p:nvSpPr>
          <p:cNvPr id="10" name="Shape 8">
            <a:extLst xmlns:a="http://schemas.openxmlformats.org/drawingml/2006/main">
              <a:ext uri="{FF2B5EF4-FFF2-40B4-BE49-F238E27FC236}">
                <a16:creationId xmlns:a16="http://schemas.microsoft.com/office/drawing/2014/main" id="{F8067CE0-010E-4461-80F9-CF471B0AE886}"/>
              </a:ext>
            </a:extLst>
          </p:cNvPr>
          <p:cNvSpPr>
            <a:spLocks xmlns:a="http://schemas.openxmlformats.org/drawingml/2006/main" noGrp="1"/>
          </p:cNvSpPr>
          <p:nvPr/>
        </p:nvSpPr>
        <p:spPr>
          <a:xfrm xmlns:a="http://schemas.openxmlformats.org/drawingml/2006/main">
            <a:off x="640080" y="4526280"/>
            <a:ext cx="6035040" cy="1243584"/>
          </a:xfrm>
          <a:prstGeom xmlns:a="http://schemas.openxmlformats.org/drawingml/2006/main" prst="roundRect">
            <a:avLst>
              <a:gd name="adj" fmla="val 367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1" name="Text 9">
            <a:extLst xmlns:a="http://schemas.openxmlformats.org/drawingml/2006/main">
              <a:ext uri="{FF2B5EF4-FFF2-40B4-BE49-F238E27FC236}">
                <a16:creationId xmlns:a16="http://schemas.microsoft.com/office/drawing/2014/main" id="{2F95AC69-DCC1-4D20-A8CC-3F2AB8417719}"/>
              </a:ext>
            </a:extLst>
          </p:cNvPr>
          <p:cNvSpPr>
            <a:spLocks xmlns:a="http://schemas.openxmlformats.org/drawingml/2006/main" noGrp="1"/>
          </p:cNvSpPr>
          <p:nvPr/>
        </p:nvSpPr>
        <p:spPr>
          <a:xfrm xmlns:a="http://schemas.openxmlformats.org/drawingml/2006/main">
            <a:off x="932688" y="4681728"/>
            <a:ext cx="5486400" cy="9144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10000"/>
              </a:lnSpc>
              <a:buNone/>
            </a:pPr>
            <a:r>
              <a:rPr sz="1300">
                <a:solidFill>
                  <a:srgbClr val="24354F"/>
                </a:solidFill>
                <a:latin typeface="Calibri"/>
                <a:ea typeface="Calibri"/>
                <a:cs typeface="Calibri"/>
              </a:rPr>
              <a:t>A workload whose ceiling is under the target can be declined without building a compiler for it — which makes a decisive negative answer cheap.</a:t>
            </a:r>
          </a:p>
        </p:txBody>
      </p:sp>
      <p:sp>
        <p:nvSpPr>
          <p:cNvPr id="12" name="Shape 10">
            <a:extLst xmlns:a="http://schemas.openxmlformats.org/drawingml/2006/main">
              <a:ext uri="{FF2B5EF4-FFF2-40B4-BE49-F238E27FC236}">
                <a16:creationId xmlns:a16="http://schemas.microsoft.com/office/drawing/2014/main" id="{57DF3CE3-257C-4F3B-AE4B-722D5E87F879}"/>
              </a:ext>
            </a:extLst>
          </p:cNvPr>
          <p:cNvSpPr>
            <a:spLocks xmlns:a="http://schemas.openxmlformats.org/drawingml/2006/main" noGrp="1"/>
          </p:cNvSpPr>
          <p:nvPr/>
        </p:nvSpPr>
        <p:spPr>
          <a:xfrm xmlns:a="http://schemas.openxmlformats.org/drawingml/2006/main">
            <a:off x="7086600" y="1389888"/>
            <a:ext cx="4465015" cy="4379976"/>
          </a:xfrm>
          <a:prstGeom xmlns:a="http://schemas.openxmlformats.org/drawingml/2006/main" prst="roundRect">
            <a:avLst>
              <a:gd name="adj" fmla="val 1044"/>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3" name="Text 11">
            <a:extLst xmlns:a="http://schemas.openxmlformats.org/drawingml/2006/main">
              <a:ext uri="{FF2B5EF4-FFF2-40B4-BE49-F238E27FC236}">
                <a16:creationId xmlns:a16="http://schemas.microsoft.com/office/drawing/2014/main" id="{01863342-29DE-46CD-9DDF-97C142AB10D0}"/>
              </a:ext>
            </a:extLst>
          </p:cNvPr>
          <p:cNvSpPr>
            <a:spLocks xmlns:a="http://schemas.openxmlformats.org/drawingml/2006/main" noGrp="1"/>
          </p:cNvSpPr>
          <p:nvPr/>
        </p:nvSpPr>
        <p:spPr>
          <a:xfrm xmlns:a="http://schemas.openxmlformats.org/drawingml/2006/main">
            <a:off x="7360920" y="1572768"/>
            <a:ext cx="3916375"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50" b="1" spc="110">
                <a:solidFill>
                  <a:srgbClr val="1F8A99"/>
                </a:solidFill>
                <a:latin typeface="Calibri"/>
                <a:ea typeface="Calibri"/>
                <a:cs typeface="Calibri"/>
              </a:rPr>
              <a:t>WORKED EXAMPLE — THE FIXED-PREFIX GITHUB STUDY</a:t>
            </a:r>
          </a:p>
        </p:txBody>
      </p:sp>
      <p:sp>
        <p:nvSpPr>
          <p:cNvPr id="14" name="Text 12">
            <a:extLst xmlns:a="http://schemas.openxmlformats.org/drawingml/2006/main">
              <a:ext uri="{FF2B5EF4-FFF2-40B4-BE49-F238E27FC236}">
                <a16:creationId xmlns:a16="http://schemas.microsoft.com/office/drawing/2014/main" id="{C3137D35-D186-4382-AB6D-CDFAE06BF90E}"/>
              </a:ext>
            </a:extLst>
          </p:cNvPr>
          <p:cNvSpPr>
            <a:spLocks xmlns:a="http://schemas.openxmlformats.org/drawingml/2006/main" noGrp="1"/>
          </p:cNvSpPr>
          <p:nvPr/>
        </p:nvSpPr>
        <p:spPr>
          <a:xfrm xmlns:a="http://schemas.openxmlformats.org/drawingml/2006/main">
            <a:off x="7360920" y="1920240"/>
            <a:ext cx="1051560"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0E1E3A"/>
                </a:solidFill>
                <a:latin typeface="Cambria"/>
                <a:ea typeface="Cambria"/>
                <a:cs typeface="Cambria"/>
              </a:rPr>
              <a:t>φ = 1</a:t>
            </a:r>
          </a:p>
        </p:txBody>
      </p:sp>
      <p:sp>
        <p:nvSpPr>
          <p:cNvPr id="15" name="Text 13">
            <a:extLst xmlns:a="http://schemas.openxmlformats.org/drawingml/2006/main">
              <a:ext uri="{FF2B5EF4-FFF2-40B4-BE49-F238E27FC236}">
                <a16:creationId xmlns:a16="http://schemas.microsoft.com/office/drawing/2014/main" id="{36105770-8589-4913-9375-5C6968A77A17}"/>
              </a:ext>
            </a:extLst>
          </p:cNvPr>
          <p:cNvSpPr>
            <a:spLocks xmlns:a="http://schemas.openxmlformats.org/drawingml/2006/main" noGrp="1"/>
          </p:cNvSpPr>
          <p:nvPr/>
        </p:nvSpPr>
        <p:spPr>
          <a:xfrm xmlns:a="http://schemas.openxmlformats.org/drawingml/2006/main">
            <a:off x="8503920" y="1920240"/>
            <a:ext cx="2727655"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B84"/>
                </a:solidFill>
                <a:latin typeface="Calibri"/>
                <a:ea typeface="Calibri"/>
                <a:cs typeface="Calibri"/>
              </a:rPr>
              <a:t>every episode holds an eligible region</a:t>
            </a:r>
          </a:p>
        </p:txBody>
      </p:sp>
      <p:sp>
        <p:nvSpPr>
          <p:cNvPr id="16" name="Text 14">
            <a:extLst xmlns:a="http://schemas.openxmlformats.org/drawingml/2006/main">
              <a:ext uri="{FF2B5EF4-FFF2-40B4-BE49-F238E27FC236}">
                <a16:creationId xmlns:a16="http://schemas.microsoft.com/office/drawing/2014/main" id="{87AD7028-96B7-44EB-B59B-9BB386ED8928}"/>
              </a:ext>
            </a:extLst>
          </p:cNvPr>
          <p:cNvSpPr>
            <a:spLocks xmlns:a="http://schemas.openxmlformats.org/drawingml/2006/main" noGrp="1"/>
          </p:cNvSpPr>
          <p:nvPr/>
        </p:nvSpPr>
        <p:spPr>
          <a:xfrm xmlns:a="http://schemas.openxmlformats.org/drawingml/2006/main">
            <a:off x="7360920" y="2377440"/>
            <a:ext cx="1051560"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0E1E3A"/>
                </a:solidFill>
                <a:latin typeface="Cambria"/>
                <a:ea typeface="Cambria"/>
                <a:cs typeface="Cambria"/>
              </a:rPr>
              <a:t>k = 3</a:t>
            </a:r>
          </a:p>
        </p:txBody>
      </p:sp>
      <p:sp>
        <p:nvSpPr>
          <p:cNvPr id="17" name="Text 15">
            <a:extLst xmlns:a="http://schemas.openxmlformats.org/drawingml/2006/main">
              <a:ext uri="{FF2B5EF4-FFF2-40B4-BE49-F238E27FC236}">
                <a16:creationId xmlns:a16="http://schemas.microsoft.com/office/drawing/2014/main" id="{38ECB354-D2D2-4FF2-9C9F-F30A99F32F6D}"/>
              </a:ext>
            </a:extLst>
          </p:cNvPr>
          <p:cNvSpPr>
            <a:spLocks xmlns:a="http://schemas.openxmlformats.org/drawingml/2006/main" noGrp="1"/>
          </p:cNvSpPr>
          <p:nvPr/>
        </p:nvSpPr>
        <p:spPr>
          <a:xfrm xmlns:a="http://schemas.openxmlformats.org/drawingml/2006/main">
            <a:off x="8503920" y="2377440"/>
            <a:ext cx="2727655"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B84"/>
                </a:solidFill>
                <a:latin typeface="Calibri"/>
                <a:ea typeface="Calibri"/>
                <a:cs typeface="Calibri"/>
              </a:rPr>
              <a:t>three model requests removable</a:t>
            </a:r>
          </a:p>
        </p:txBody>
      </p:sp>
      <p:sp>
        <p:nvSpPr>
          <p:cNvPr id="18" name="Text 16">
            <a:extLst xmlns:a="http://schemas.openxmlformats.org/drawingml/2006/main">
              <a:ext uri="{FF2B5EF4-FFF2-40B4-BE49-F238E27FC236}">
                <a16:creationId xmlns:a16="http://schemas.microsoft.com/office/drawing/2014/main" id="{31C2ED5F-3EC1-4384-A070-0C270C4A7E1E}"/>
              </a:ext>
            </a:extLst>
          </p:cNvPr>
          <p:cNvSpPr>
            <a:spLocks xmlns:a="http://schemas.openxmlformats.org/drawingml/2006/main" noGrp="1"/>
          </p:cNvSpPr>
          <p:nvPr/>
        </p:nvSpPr>
        <p:spPr>
          <a:xfrm xmlns:a="http://schemas.openxmlformats.org/drawingml/2006/main">
            <a:off x="7360920" y="2834640"/>
            <a:ext cx="1051560"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b="1">
                <a:solidFill>
                  <a:srgbClr val="0E1E3A"/>
                </a:solidFill>
                <a:latin typeface="Cambria"/>
                <a:ea typeface="Cambria"/>
                <a:cs typeface="Cambria"/>
              </a:rPr>
              <a:t>nᴮ = 4</a:t>
            </a:r>
          </a:p>
        </p:txBody>
      </p:sp>
      <p:sp>
        <p:nvSpPr>
          <p:cNvPr id="19" name="Text 17">
            <a:extLst xmlns:a="http://schemas.openxmlformats.org/drawingml/2006/main">
              <a:ext uri="{FF2B5EF4-FFF2-40B4-BE49-F238E27FC236}">
                <a16:creationId xmlns:a16="http://schemas.microsoft.com/office/drawing/2014/main" id="{852744D2-B358-4A6F-9144-3AA0941A5305}"/>
              </a:ext>
            </a:extLst>
          </p:cNvPr>
          <p:cNvSpPr>
            <a:spLocks xmlns:a="http://schemas.openxmlformats.org/drawingml/2006/main" noGrp="1"/>
          </p:cNvSpPr>
          <p:nvPr/>
        </p:nvSpPr>
        <p:spPr>
          <a:xfrm xmlns:a="http://schemas.openxmlformats.org/drawingml/2006/main">
            <a:off x="8503920" y="2834640"/>
            <a:ext cx="2727655"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B84"/>
                </a:solidFill>
                <a:latin typeface="Calibri"/>
                <a:ea typeface="Calibri"/>
                <a:cs typeface="Calibri"/>
              </a:rPr>
              <a:t>four baseline requests per episode</a:t>
            </a:r>
          </a:p>
        </p:txBody>
      </p:sp>
      <p:sp>
        <p:nvSpPr>
          <p:cNvPr id="20" name="Shape 18">
            <a:extLst xmlns:a="http://schemas.openxmlformats.org/drawingml/2006/main">
              <a:ext uri="{FF2B5EF4-FFF2-40B4-BE49-F238E27FC236}">
                <a16:creationId xmlns:a16="http://schemas.microsoft.com/office/drawing/2014/main" id="{A18F46A5-C4A7-473B-8FF6-326AEF327157}"/>
              </a:ext>
            </a:extLst>
          </p:cNvPr>
          <p:cNvSpPr>
            <a:spLocks xmlns:a="http://schemas.openxmlformats.org/drawingml/2006/main" noGrp="1"/>
          </p:cNvSpPr>
          <p:nvPr/>
        </p:nvSpPr>
        <p:spPr>
          <a:xfrm xmlns:a="http://schemas.openxmlformats.org/drawingml/2006/main">
            <a:off x="7360920" y="3364992"/>
            <a:ext cx="3916375" cy="0"/>
          </a:xfrm>
          <a:prstGeom xmlns:a="http://schemas.openxmlformats.org/drawingml/2006/main" prst="line">
            <a:avLst/>
          </a:prstGeom>
          <a:noFill xmlns:a="http://schemas.openxmlformats.org/drawingml/2006/main"/>
          <a:ln xmlns:a="http://schemas.openxmlformats.org/drawingml/2006/main" w="12700">
            <a:solidFill>
              <a:srgbClr val="D5E0EB"/>
            </a:solidFill>
            <a:prstDash val="solid"/>
          </a:ln>
        </p:spPr>
        <p:txBody>
          <a:bodyPr xmlns:a="http://schemas.openxmlformats.org/drawingml/2006/main"/>
          <a:lstStyle xmlns:a="http://schemas.openxmlformats.org/drawingml/2006/main"/>
          <a:p xmlns:a="http://schemas.openxmlformats.org/drawingml/2006/main"/>
        </p:txBody>
      </p:sp>
      <p:sp>
        <p:nvSpPr>
          <p:cNvPr id="21" name="Text 19">
            <a:extLst xmlns:a="http://schemas.openxmlformats.org/drawingml/2006/main">
              <a:ext uri="{FF2B5EF4-FFF2-40B4-BE49-F238E27FC236}">
                <a16:creationId xmlns:a16="http://schemas.microsoft.com/office/drawing/2014/main" id="{7A6B45F9-9005-474D-9BD5-4ED2F6585450}"/>
              </a:ext>
            </a:extLst>
          </p:cNvPr>
          <p:cNvSpPr>
            <a:spLocks xmlns:a="http://schemas.openxmlformats.org/drawingml/2006/main" noGrp="1"/>
          </p:cNvSpPr>
          <p:nvPr/>
        </p:nvSpPr>
        <p:spPr>
          <a:xfrm xmlns:a="http://schemas.openxmlformats.org/drawingml/2006/main">
            <a:off x="7360920" y="3547872"/>
            <a:ext cx="1958188"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100" b="1">
                <a:solidFill>
                  <a:srgbClr val="0E1E3A"/>
                </a:solidFill>
                <a:latin typeface="Cambria"/>
                <a:ea typeface="Cambria"/>
                <a:cs typeface="Cambria"/>
              </a:rPr>
              <a:t>0.750</a:t>
            </a:r>
          </a:p>
        </p:txBody>
      </p:sp>
      <p:sp>
        <p:nvSpPr>
          <p:cNvPr id="22" name="Text 20">
            <a:extLst xmlns:a="http://schemas.openxmlformats.org/drawingml/2006/main">
              <a:ext uri="{FF2B5EF4-FFF2-40B4-BE49-F238E27FC236}">
                <a16:creationId xmlns:a16="http://schemas.microsoft.com/office/drawing/2014/main" id="{6F036B53-2507-4F07-A5C0-26A9E8901EBA}"/>
              </a:ext>
            </a:extLst>
          </p:cNvPr>
          <p:cNvSpPr>
            <a:spLocks xmlns:a="http://schemas.openxmlformats.org/drawingml/2006/main" noGrp="1"/>
          </p:cNvSpPr>
          <p:nvPr/>
        </p:nvSpPr>
        <p:spPr>
          <a:xfrm xmlns:a="http://schemas.openxmlformats.org/drawingml/2006/main">
            <a:off x="7360920" y="4114800"/>
            <a:ext cx="1866748"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B84"/>
                </a:solidFill>
                <a:latin typeface="Calibri"/>
                <a:ea typeface="Calibri"/>
                <a:cs typeface="Calibri"/>
              </a:rPr>
              <a:t>theoretical ceiling</a:t>
            </a:r>
          </a:p>
        </p:txBody>
      </p:sp>
      <p:sp>
        <p:nvSpPr>
          <p:cNvPr id="23" name="Text 21">
            <a:extLst xmlns:a="http://schemas.openxmlformats.org/drawingml/2006/main">
              <a:ext uri="{FF2B5EF4-FFF2-40B4-BE49-F238E27FC236}">
                <a16:creationId xmlns:a16="http://schemas.microsoft.com/office/drawing/2014/main" id="{C5EDB61B-213C-44BC-92A4-86F90F4E55FF}"/>
              </a:ext>
            </a:extLst>
          </p:cNvPr>
          <p:cNvSpPr>
            <a:spLocks xmlns:a="http://schemas.openxmlformats.org/drawingml/2006/main" noGrp="1"/>
          </p:cNvSpPr>
          <p:nvPr/>
        </p:nvSpPr>
        <p:spPr>
          <a:xfrm xmlns:a="http://schemas.openxmlformats.org/drawingml/2006/main">
            <a:off x="9319108" y="3547872"/>
            <a:ext cx="1958188"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100" b="1">
                <a:solidFill>
                  <a:srgbClr val="1F8A99"/>
                </a:solidFill>
                <a:latin typeface="Cambria"/>
                <a:ea typeface="Cambria"/>
                <a:cs typeface="Cambria"/>
              </a:rPr>
              <a:t>75.0%</a:t>
            </a:r>
          </a:p>
        </p:txBody>
      </p:sp>
      <p:sp>
        <p:nvSpPr>
          <p:cNvPr id="24" name="Text 22">
            <a:extLst xmlns:a="http://schemas.openxmlformats.org/drawingml/2006/main">
              <a:ext uri="{FF2B5EF4-FFF2-40B4-BE49-F238E27FC236}">
                <a16:creationId xmlns:a16="http://schemas.microsoft.com/office/drawing/2014/main" id="{7B776363-DB2D-4495-839B-21621D597D37}"/>
              </a:ext>
            </a:extLst>
          </p:cNvPr>
          <p:cNvSpPr>
            <a:spLocks xmlns:a="http://schemas.openxmlformats.org/drawingml/2006/main" noGrp="1"/>
          </p:cNvSpPr>
          <p:nvPr/>
        </p:nvSpPr>
        <p:spPr>
          <a:xfrm xmlns:a="http://schemas.openxmlformats.org/drawingml/2006/main">
            <a:off x="9319108" y="4114800"/>
            <a:ext cx="1866748"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B84"/>
                </a:solidFill>
                <a:latin typeface="Calibri"/>
                <a:ea typeface="Calibri"/>
                <a:cs typeface="Calibri"/>
              </a:rPr>
              <a:t>measured reduction</a:t>
            </a:r>
          </a:p>
        </p:txBody>
      </p:sp>
      <p:sp>
        <p:nvSpPr>
          <p:cNvPr id="25" name="Text 23">
            <a:extLst xmlns:a="http://schemas.openxmlformats.org/drawingml/2006/main">
              <a:ext uri="{FF2B5EF4-FFF2-40B4-BE49-F238E27FC236}">
                <a16:creationId xmlns:a16="http://schemas.microsoft.com/office/drawing/2014/main" id="{766C07EB-B63D-451C-8DCD-6005A60251A1}"/>
              </a:ext>
            </a:extLst>
          </p:cNvPr>
          <p:cNvSpPr>
            <a:spLocks xmlns:a="http://schemas.openxmlformats.org/drawingml/2006/main" noGrp="1"/>
          </p:cNvSpPr>
          <p:nvPr/>
        </p:nvSpPr>
        <p:spPr>
          <a:xfrm xmlns:a="http://schemas.openxmlformats.org/drawingml/2006/main">
            <a:off x="7360920" y="4590288"/>
            <a:ext cx="3916375"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8000"/>
              </a:lnSpc>
              <a:buNone/>
            </a:pPr>
            <a:r>
              <a:rPr sz="1100" i="1">
                <a:solidFill>
                  <a:srgbClr val="5A6B84"/>
                </a:solidFill>
                <a:latin typeface="Calibri"/>
                <a:ea typeface="Calibri"/>
                <a:cs typeface="Calibri"/>
              </a:rPr>
              <a:t>A saturated ceiling carries no information about the compiler — it confirms only that the task fully determined the region, which for this workload it does.</a:t>
            </a:r>
          </a:p>
        </p:txBody>
      </p:sp>
    </p:spTree>
    <p:extLst>
      <p:ext uri="{BB962C8B-B14F-4D97-AF65-F5344CB8AC3E}">
        <p14:creationId xmlns:p14="http://schemas.microsoft.com/office/powerpoint/2010/main" val="332198809"/>
      </p:ext>
    </p:extLst>
  </p:cSld>
</p:sld>
</file>

<file path=ppt/slides/slide15.xml><?xml version="1.0" encoding="utf-8"?>
<p:sld xmlns:a="http://schemas.openxmlformats.org/drawingml/2006/main" xmlns:r="http://schemas.openxmlformats.org/officeDocument/2006/relationships" xmlns:p="http://schemas.openxmlformats.org/presentationml/2006/main">
  <p:cSld name="Divider III">
    <p:bg>
      <p:bgPr>
        <a:solidFill>
          <a:srgbClr val="0E1E3A"/>
        </a:solidFill>
        <a:effectLst/>
      </p:bgPr>
    </p:bg>
    <p:spTree>
      <p:nvGrpSpPr>
        <p:cNvPr id="1" name=""/>
        <p:cNvGrpSpPr/>
        <p:nvPr/>
      </p:nvGrpSpPr>
      <p:grpSpPr>
        <a:xfrm>
          <a:off x="0" y="0"/>
          <a:ext cx="0" cy="0"/>
          <a:chOff x="0" y="0"/>
          <a:chExt cx="0" cy="0"/>
        </a:xfrm>
      </p:grpSpPr>
      <p:sp>
        <p:nvSpPr>
          <p:cNvPr id="2" name="Text 0"/>
          <p:cNvSpPr/>
          <p:nvPr/>
        </p:nvSpPr>
        <p:spPr>
          <a:xfrm>
            <a:off x="640080" y="6345936"/>
            <a:ext cx="5486400" cy="256032"/>
          </a:xfrm>
          <a:prstGeom prst="rect">
            <a:avLst/>
          </a:prstGeom>
          <a:noFill/>
          <a:ln/>
        </p:spPr>
        <p:txBody>
          <a:bodyPr wrap="square" lIns="0" tIns="0" rIns="0" bIns="0" rtlCol="0" anchor="t"/>
          <a:lstStyle/>
          <a:p>
            <a:pPr marL="0" indent="0">
              <a:buNone/>
            </a:pPr>
            <a:r>
              <a:rPr lang="en-US" sz="900" kern="0" spc="100" dirty="0">
                <a:solidFill>
                  <a:srgbClr val="43597C"/>
                </a:solidFill>
                <a:latin typeface="Calibri" pitchFamily="34" charset="0"/>
                <a:ea typeface="Calibri" pitchFamily="34" charset="-122"/>
                <a:cs typeface="Calibri" pitchFamily="34" charset="-120"/>
              </a:rPr>
              <a:t>Guarded Agentic Compaction</a:t>
            </a:r>
            <a:endParaRPr lang="en-US" sz="900" dirty="0"/>
          </a:p>
        </p:txBody>
      </p:sp>
      <p:sp>
        <p:nvSpPr>
          <p:cNvPr id="3" name="Text 1"/>
          <p:cNvSpPr/>
          <p:nvPr/>
        </p:nvSpPr>
        <p:spPr>
          <a:xfrm>
            <a:off x="10637215" y="6345936"/>
            <a:ext cx="914400" cy="256032"/>
          </a:xfrm>
          <a:prstGeom prst="rect">
            <a:avLst/>
          </a:prstGeom>
          <a:noFill/>
          <a:ln/>
        </p:spPr>
        <p:txBody>
          <a:bodyPr wrap="square" lIns="0" tIns="0" rIns="0" bIns="0" rtlCol="0" anchor="t"/>
          <a:lstStyle/>
          <a:p>
            <a:pPr marL="0" indent="0" algn="r">
              <a:buNone/>
            </a:pPr>
            <a:r>
              <a:rPr lang="en-US" sz="900" dirty="0">
                <a:solidFill>
                  <a:srgbClr val="43597C"/>
                </a:solidFill>
                <a:latin typeface="Calibri" pitchFamily="34" charset="0"/>
                <a:ea typeface="Calibri" pitchFamily="34" charset="-122"/>
                <a:cs typeface="Calibri" pitchFamily="34" charset="-120"/>
              </a:rPr>
              <a:t>15</a:t>
            </a:r>
            <a:endParaRPr lang="en-US" sz="900" dirty="0"/>
          </a:p>
        </p:txBody>
      </p:sp>
      <p:sp>
        <p:nvSpPr>
          <p:cNvPr id="4" name="Shape 2"/>
          <p:cNvSpPr/>
          <p:nvPr/>
        </p:nvSpPr>
        <p:spPr>
          <a:xfrm>
            <a:off x="9326880" y="914400"/>
            <a:ext cx="5120640" cy="5120640"/>
          </a:xfrm>
          <a:prstGeom prst="ellipse">
            <a:avLst/>
          </a:prstGeom>
          <a:solidFill>
            <a:srgbClr val="1A3563">
              <a:alpha val="60000"/>
            </a:srgbClr>
          </a:solidFill>
          <a:ln w="12700">
            <a:solidFill>
              <a:srgbClr val="1A3563"/>
            </a:solidFill>
            <a:prstDash val="solid"/>
          </a:ln>
        </p:spPr>
        <p:txBody>
          <a:bodyPr/>
          <a:lstStyle/>
          <a:p>
            <a:endParaRPr lang="en-US"/>
          </a:p>
        </p:txBody>
      </p:sp>
      <p:sp>
        <p:nvSpPr>
          <p:cNvPr id="5" name="Shape 3"/>
          <p:cNvSpPr/>
          <p:nvPr/>
        </p:nvSpPr>
        <p:spPr>
          <a:xfrm>
            <a:off x="10607040" y="2194560"/>
            <a:ext cx="2560320" cy="2560320"/>
          </a:xfrm>
          <a:prstGeom prst="ellipse">
            <a:avLst/>
          </a:prstGeom>
          <a:solidFill>
            <a:srgbClr val="1F8A99">
              <a:alpha val="45000"/>
            </a:srgbClr>
          </a:solidFill>
          <a:ln w="12700">
            <a:solidFill>
              <a:srgbClr val="1F8A99"/>
            </a:solidFill>
            <a:prstDash val="solid"/>
          </a:ln>
        </p:spPr>
        <p:txBody>
          <a:bodyPr/>
          <a:lstStyle/>
          <a:p>
            <a:endParaRPr lang="en-US"/>
          </a:p>
        </p:txBody>
      </p:sp>
      <p:sp>
        <p:nvSpPr>
          <p:cNvPr id="6" name="Text 4"/>
          <p:cNvSpPr/>
          <p:nvPr/>
        </p:nvSpPr>
        <p:spPr>
          <a:xfrm>
            <a:off x="640080" y="2148840"/>
            <a:ext cx="1463040" cy="1371600"/>
          </a:xfrm>
          <a:prstGeom prst="rect">
            <a:avLst/>
          </a:prstGeom>
          <a:noFill/>
          <a:ln/>
        </p:spPr>
        <p:txBody>
          <a:bodyPr wrap="square" lIns="0" tIns="0" rIns="0" bIns="0" rtlCol="0" anchor="ctr"/>
          <a:lstStyle/>
          <a:p>
            <a:pPr marL="0" indent="0">
              <a:buNone/>
            </a:pPr>
            <a:r>
              <a:rPr lang="en-US" sz="7600" b="1" dirty="0">
                <a:solidFill>
                  <a:srgbClr val="56B3BE"/>
                </a:solidFill>
                <a:latin typeface="Cambria" pitchFamily="34" charset="0"/>
                <a:ea typeface="Cambria" pitchFamily="34" charset="-122"/>
                <a:cs typeface="Cambria" pitchFamily="34" charset="-120"/>
              </a:rPr>
              <a:t>III</a:t>
            </a:r>
            <a:endParaRPr lang="en-US" sz="7600" dirty="0"/>
          </a:p>
        </p:txBody>
      </p:sp>
      <p:sp>
        <p:nvSpPr>
          <p:cNvPr id="7" name="Text 5"/>
          <p:cNvSpPr/>
          <p:nvPr/>
        </p:nvSpPr>
        <p:spPr>
          <a:xfrm>
            <a:off x="2240280" y="2286000"/>
            <a:ext cx="6766560" cy="685800"/>
          </a:xfrm>
          <a:prstGeom prst="rect">
            <a:avLst/>
          </a:prstGeom>
          <a:noFill/>
          <a:ln/>
        </p:spPr>
        <p:txBody>
          <a:bodyPr wrap="square" lIns="0" tIns="0" rIns="0" bIns="0"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Evidence and results</a:t>
            </a:r>
            <a:endParaRPr lang="en-US" sz="3400" dirty="0"/>
          </a:p>
        </p:txBody>
      </p:sp>
      <p:sp>
        <p:nvSpPr>
          <p:cNvPr id="8" name="Text 6"/>
          <p:cNvSpPr/>
          <p:nvPr/>
        </p:nvSpPr>
        <p:spPr>
          <a:xfrm>
            <a:off x="2267712" y="3017520"/>
            <a:ext cx="6675120" cy="731520"/>
          </a:xfrm>
          <a:prstGeom prst="rect">
            <a:avLst/>
          </a:prstGeom>
          <a:noFill/>
          <a:ln/>
        </p:spPr>
        <p:txBody>
          <a:bodyPr wrap="square" lIns="0" tIns="0" rIns="0" bIns="0" rtlCol="0" anchor="t"/>
          <a:lstStyle/>
          <a:p>
            <a:pPr marL="0" indent="0">
              <a:lnSpc>
                <a:spcPct val="110000"/>
              </a:lnSpc>
              <a:buNone/>
            </a:pPr>
            <a:r>
              <a:rPr lang="en-US" sz="1350" dirty="0">
                <a:solidFill>
                  <a:srgbClr val="9BD0D6"/>
                </a:solidFill>
                <a:latin typeface="Calibri" pitchFamily="34" charset="0"/>
                <a:ea typeface="Calibri" pitchFamily="34" charset="-122"/>
                <a:cs typeface="Calibri" pitchFamily="34" charset="-120"/>
              </a:rPr>
              <a:t>Three evidence tiers, six directional hypotheses, and every result reported with its denominator and its refusals intact.</a:t>
            </a:r>
            <a:endParaRPr lang="en-US" sz="1350" dirty="0"/>
          </a:p>
        </p:txBody>
      </p:sp>
    </p:spTree>
  </p:cSld>
  <p:clrMapOvr>
    <a:masterClrMapping/>
  </p:clrMapOvr>
</p:sld>
</file>

<file path=ppt/slides/slide1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C151E1D-6EA2-4EDF-9AD2-E05293B925E0}"/>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2C780F97-1E7C-41F7-9090-EC32E1AACA8E}"/>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16</a:t>
            </a:r>
          </a:p>
        </p:txBody>
      </p:sp>
      <p:sp>
        <p:nvSpPr>
          <p:cNvPr id="4" name="Text 2">
            <a:extLst xmlns:a="http://schemas.openxmlformats.org/drawingml/2006/main">
              <a:ext uri="{FF2B5EF4-FFF2-40B4-BE49-F238E27FC236}">
                <a16:creationId xmlns:a16="http://schemas.microsoft.com/office/drawing/2014/main" id="{9F5362ED-C83D-4CC3-807D-93E9B0705860}"/>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METHODOLOGY  ·  §4.1  ·  TABLE 3</a:t>
            </a:r>
          </a:p>
        </p:txBody>
      </p:sp>
      <p:sp>
        <p:nvSpPr>
          <p:cNvPr id="5" name="Text 3">
            <a:extLst xmlns:a="http://schemas.openxmlformats.org/drawingml/2006/main">
              <a:ext uri="{FF2B5EF4-FFF2-40B4-BE49-F238E27FC236}">
                <a16:creationId xmlns:a16="http://schemas.microsoft.com/office/drawing/2014/main" id="{CC086FBB-E1F4-4E21-B240-1A19B6BE1B34}"/>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Three tiers, ordered by what they license</a:t>
            </a:r>
          </a:p>
        </p:txBody>
      </p:sp>
      <p:sp>
        <p:nvSpPr>
          <p:cNvPr id="6" name="Shape 4">
            <a:extLst xmlns:a="http://schemas.openxmlformats.org/drawingml/2006/main">
              <a:ext uri="{FF2B5EF4-FFF2-40B4-BE49-F238E27FC236}">
                <a16:creationId xmlns:a16="http://schemas.microsoft.com/office/drawing/2014/main" id="{D48DD201-4982-43E3-A0E6-504B50FE181B}"/>
              </a:ext>
            </a:extLst>
          </p:cNvPr>
          <p:cNvSpPr>
            <a:spLocks xmlns:a="http://schemas.openxmlformats.org/drawingml/2006/main" noGrp="1"/>
          </p:cNvSpPr>
          <p:nvPr/>
        </p:nvSpPr>
        <p:spPr>
          <a:xfrm xmlns:a="http://schemas.openxmlformats.org/drawingml/2006/main">
            <a:off x="640080" y="1371600"/>
            <a:ext cx="3442106" cy="3529584"/>
          </a:xfrm>
          <a:prstGeom xmlns:a="http://schemas.openxmlformats.org/drawingml/2006/main" prst="roundRect">
            <a:avLst>
              <a:gd name="adj" fmla="val 1328"/>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7" name="Shape 5">
            <a:extLst xmlns:a="http://schemas.openxmlformats.org/drawingml/2006/main">
              <a:ext uri="{FF2B5EF4-FFF2-40B4-BE49-F238E27FC236}">
                <a16:creationId xmlns:a16="http://schemas.microsoft.com/office/drawing/2014/main" id="{5FBA94E6-7AF2-4824-A62A-3D1E6BEF3FFD}"/>
              </a:ext>
            </a:extLst>
          </p:cNvPr>
          <p:cNvSpPr>
            <a:spLocks xmlns:a="http://schemas.openxmlformats.org/drawingml/2006/main" noGrp="1"/>
          </p:cNvSpPr>
          <p:nvPr/>
        </p:nvSpPr>
        <p:spPr>
          <a:xfrm xmlns:a="http://schemas.openxmlformats.org/drawingml/2006/main">
            <a:off x="914400" y="1591056"/>
            <a:ext cx="420624" cy="420624"/>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8" name="Text 6">
            <a:extLst xmlns:a="http://schemas.openxmlformats.org/drawingml/2006/main">
              <a:ext uri="{FF2B5EF4-FFF2-40B4-BE49-F238E27FC236}">
                <a16:creationId xmlns:a16="http://schemas.microsoft.com/office/drawing/2014/main" id="{5A0AF059-CAEF-4576-9928-342F7364E925}"/>
              </a:ext>
            </a:extLst>
          </p:cNvPr>
          <p:cNvSpPr>
            <a:spLocks xmlns:a="http://schemas.openxmlformats.org/drawingml/2006/main" noGrp="1"/>
          </p:cNvSpPr>
          <p:nvPr/>
        </p:nvSpPr>
        <p:spPr>
          <a:xfrm xmlns:a="http://schemas.openxmlformats.org/drawingml/2006/main">
            <a:off x="914400" y="1591056"/>
            <a:ext cx="4206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1</a:t>
            </a:r>
          </a:p>
        </p:txBody>
      </p:sp>
      <p:sp>
        <p:nvSpPr>
          <p:cNvPr id="9" name="Text 7">
            <a:extLst xmlns:a="http://schemas.openxmlformats.org/drawingml/2006/main">
              <a:ext uri="{FF2B5EF4-FFF2-40B4-BE49-F238E27FC236}">
                <a16:creationId xmlns:a16="http://schemas.microsoft.com/office/drawing/2014/main" id="{C1186A53-D808-4943-A911-928C05C986DC}"/>
              </a:ext>
            </a:extLst>
          </p:cNvPr>
          <p:cNvSpPr>
            <a:spLocks xmlns:a="http://schemas.openxmlformats.org/drawingml/2006/main" noGrp="1"/>
          </p:cNvSpPr>
          <p:nvPr/>
        </p:nvSpPr>
        <p:spPr>
          <a:xfrm xmlns:a="http://schemas.openxmlformats.org/drawingml/2006/main">
            <a:off x="914400" y="2121408"/>
            <a:ext cx="2893466" cy="60350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0000"/>
              </a:lnSpc>
              <a:buNone/>
            </a:pPr>
            <a:r>
              <a:rPr sz="1500" b="1">
                <a:solidFill>
                  <a:srgbClr val="0E1E3A"/>
                </a:solidFill>
                <a:latin typeface="Cambria"/>
                <a:ea typeface="Cambria"/>
                <a:cs typeface="Cambria"/>
              </a:rPr>
              <a:t>External executable benchmark</a:t>
            </a:r>
          </a:p>
        </p:txBody>
      </p:sp>
      <p:sp>
        <p:nvSpPr>
          <p:cNvPr id="10" name="Text 8">
            <a:extLst xmlns:a="http://schemas.openxmlformats.org/drawingml/2006/main">
              <a:ext uri="{FF2B5EF4-FFF2-40B4-BE49-F238E27FC236}">
                <a16:creationId xmlns:a16="http://schemas.microsoft.com/office/drawing/2014/main" id="{6559AAD1-8C0B-4022-B43C-E403F00BEA21}"/>
              </a:ext>
            </a:extLst>
          </p:cNvPr>
          <p:cNvSpPr>
            <a:spLocks xmlns:a="http://schemas.openxmlformats.org/drawingml/2006/main" noGrp="1"/>
          </p:cNvSpPr>
          <p:nvPr/>
        </p:nvSpPr>
        <p:spPr>
          <a:xfrm xmlns:a="http://schemas.openxmlformats.org/drawingml/2006/main">
            <a:off x="914400" y="2724912"/>
            <a:ext cx="289346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2000"/>
              </a:lnSpc>
              <a:buNone/>
            </a:pPr>
            <a:r>
              <a:rPr sz="1100" i="1">
                <a:solidFill>
                  <a:srgbClr val="1F8A99"/>
                </a:solidFill>
                <a:latin typeface="Calibri"/>
                <a:ea typeface="Calibri"/>
                <a:cs typeface="Calibri"/>
              </a:rPr>
              <a:t>NESTFUL — 1,415 executable episodes</a:t>
            </a:r>
          </a:p>
        </p:txBody>
      </p:sp>
      <p:sp>
        <p:nvSpPr>
          <p:cNvPr id="11" name="Text 9">
            <a:extLst xmlns:a="http://schemas.openxmlformats.org/drawingml/2006/main">
              <a:ext uri="{FF2B5EF4-FFF2-40B4-BE49-F238E27FC236}">
                <a16:creationId xmlns:a16="http://schemas.microsoft.com/office/drawing/2014/main" id="{AE206B25-9596-4216-9362-B65DA01A9434}"/>
              </a:ext>
            </a:extLst>
          </p:cNvPr>
          <p:cNvSpPr>
            <a:spLocks xmlns:a="http://schemas.openxmlformats.org/drawingml/2006/main" noGrp="1"/>
          </p:cNvSpPr>
          <p:nvPr/>
        </p:nvSpPr>
        <p:spPr>
          <a:xfrm xmlns:a="http://schemas.openxmlformats.org/drawingml/2006/main">
            <a:off x="932688" y="3182112"/>
            <a:ext cx="2856890" cy="16276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700"/>
              </a:spcAft>
              <a:buChar char="•"/>
            </a:pPr>
            <a:r>
              <a:rPr sz="1100">
                <a:solidFill>
                  <a:srgbClr val="24354F"/>
                </a:solidFill>
                <a:latin typeface="Calibri"/>
                <a:ea typeface="Calibri"/>
                <a:cs typeface="Calibri"/>
              </a:rPr>
              <a:t>Tests dependency reconstruction, synthesis, and refusal on public data</a:t>
            </a:r>
          </a:p>
          <a:p xmlns:a="http://schemas.openxmlformats.org/drawingml/2006/main">
            <a:pPr marL="342900" indent="-342900">
              <a:lnSpc>
                <a:spcPct val="106000"/>
              </a:lnSpc>
              <a:spcAft>
                <a:spcPts val="700"/>
              </a:spcAft>
              <a:buChar char="•"/>
            </a:pPr>
            <a:r>
              <a:rPr sz="1100">
                <a:solidFill>
                  <a:srgbClr val="24354F"/>
                </a:solidFill>
                <a:latin typeface="Calibri"/>
                <a:ea typeface="Calibri"/>
                <a:cs typeface="Calibri"/>
              </a:rPr>
              <a:t>No model calls at all; provider-free and fully reproducible</a:t>
            </a:r>
          </a:p>
          <a:p xmlns:a="http://schemas.openxmlformats.org/drawingml/2006/main">
            <a:pPr marL="342900" indent="-342900">
              <a:lnSpc>
                <a:spcPct val="106000"/>
              </a:lnSpc>
              <a:spcAft>
                <a:spcPts val="700"/>
              </a:spcAft>
              <a:buChar char="•"/>
            </a:pPr>
            <a:r>
              <a:rPr sz="1100">
                <a:solidFill>
                  <a:srgbClr val="24354F"/>
                </a:solidFill>
                <a:latin typeface="Calibri"/>
                <a:ea typeface="Calibri"/>
                <a:cs typeface="Calibri"/>
              </a:rPr>
              <a:t>Cannot speak to live efficiency or task quality</a:t>
            </a:r>
          </a:p>
        </p:txBody>
      </p:sp>
      <p:sp>
        <p:nvSpPr>
          <p:cNvPr id="12" name="Shape 10">
            <a:extLst xmlns:a="http://schemas.openxmlformats.org/drawingml/2006/main">
              <a:ext uri="{FF2B5EF4-FFF2-40B4-BE49-F238E27FC236}">
                <a16:creationId xmlns:a16="http://schemas.microsoft.com/office/drawing/2014/main" id="{D72D27B0-DA6B-4797-BB6D-9470107FCEA5}"/>
              </a:ext>
            </a:extLst>
          </p:cNvPr>
          <p:cNvSpPr>
            <a:spLocks xmlns:a="http://schemas.openxmlformats.org/drawingml/2006/main" noGrp="1"/>
          </p:cNvSpPr>
          <p:nvPr/>
        </p:nvSpPr>
        <p:spPr>
          <a:xfrm xmlns:a="http://schemas.openxmlformats.org/drawingml/2006/main">
            <a:off x="4374794" y="1371600"/>
            <a:ext cx="3442106" cy="3529584"/>
          </a:xfrm>
          <a:prstGeom xmlns:a="http://schemas.openxmlformats.org/drawingml/2006/main" prst="roundRect">
            <a:avLst>
              <a:gd name="adj" fmla="val 1328"/>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3" name="Shape 11">
            <a:extLst xmlns:a="http://schemas.openxmlformats.org/drawingml/2006/main">
              <a:ext uri="{FF2B5EF4-FFF2-40B4-BE49-F238E27FC236}">
                <a16:creationId xmlns:a16="http://schemas.microsoft.com/office/drawing/2014/main" id="{68640B0A-6636-4F4D-8622-C96F24ECD150}"/>
              </a:ext>
            </a:extLst>
          </p:cNvPr>
          <p:cNvSpPr>
            <a:spLocks xmlns:a="http://schemas.openxmlformats.org/drawingml/2006/main" noGrp="1"/>
          </p:cNvSpPr>
          <p:nvPr/>
        </p:nvSpPr>
        <p:spPr>
          <a:xfrm xmlns:a="http://schemas.openxmlformats.org/drawingml/2006/main">
            <a:off x="4649114" y="1591056"/>
            <a:ext cx="420624" cy="420624"/>
          </a:xfrm>
          <a:prstGeom xmlns:a="http://schemas.openxmlformats.org/drawingml/2006/main" prst="ellipse">
            <a:avLst/>
          </a:prstGeom>
          <a:solidFill xmlns:a="http://schemas.openxmlformats.org/drawingml/2006/main">
            <a:srgbClr val="0E1E3A"/>
          </a:solidFill>
          <a:ln xmlns:a="http://schemas.openxmlformats.org/drawingml/2006/main" w="6350">
            <a:solidFill>
              <a:srgbClr val="0E1E3A"/>
            </a:solidFill>
            <a:prstDash val="solid"/>
          </a:ln>
        </p:spPr>
        <p:txBody>
          <a:bodyPr xmlns:a="http://schemas.openxmlformats.org/drawingml/2006/main"/>
          <a:lstStyle xmlns:a="http://schemas.openxmlformats.org/drawingml/2006/main"/>
          <a:p xmlns:a="http://schemas.openxmlformats.org/drawingml/2006/main"/>
        </p:txBody>
      </p:sp>
      <p:sp>
        <p:nvSpPr>
          <p:cNvPr id="14" name="Text 12">
            <a:extLst xmlns:a="http://schemas.openxmlformats.org/drawingml/2006/main">
              <a:ext uri="{FF2B5EF4-FFF2-40B4-BE49-F238E27FC236}">
                <a16:creationId xmlns:a16="http://schemas.microsoft.com/office/drawing/2014/main" id="{101DD1A2-D3AA-4FC4-B309-1022F7D0079F}"/>
              </a:ext>
            </a:extLst>
          </p:cNvPr>
          <p:cNvSpPr>
            <a:spLocks xmlns:a="http://schemas.openxmlformats.org/drawingml/2006/main" noGrp="1"/>
          </p:cNvSpPr>
          <p:nvPr/>
        </p:nvSpPr>
        <p:spPr>
          <a:xfrm xmlns:a="http://schemas.openxmlformats.org/drawingml/2006/main">
            <a:off x="4649114" y="1591056"/>
            <a:ext cx="4206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2</a:t>
            </a:r>
          </a:p>
        </p:txBody>
      </p:sp>
      <p:sp>
        <p:nvSpPr>
          <p:cNvPr id="15" name="Text 13">
            <a:extLst xmlns:a="http://schemas.openxmlformats.org/drawingml/2006/main">
              <a:ext uri="{FF2B5EF4-FFF2-40B4-BE49-F238E27FC236}">
                <a16:creationId xmlns:a16="http://schemas.microsoft.com/office/drawing/2014/main" id="{E0A945E2-BCEB-4B51-9ABB-FC8EB1CA6D43}"/>
              </a:ext>
            </a:extLst>
          </p:cNvPr>
          <p:cNvSpPr>
            <a:spLocks xmlns:a="http://schemas.openxmlformats.org/drawingml/2006/main" noGrp="1"/>
          </p:cNvSpPr>
          <p:nvPr/>
        </p:nvSpPr>
        <p:spPr>
          <a:xfrm xmlns:a="http://schemas.openxmlformats.org/drawingml/2006/main">
            <a:off x="4649114" y="2121408"/>
            <a:ext cx="2893466" cy="60350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0000"/>
              </a:lnSpc>
              <a:buNone/>
            </a:pPr>
            <a:r>
              <a:rPr sz="1500" b="1">
                <a:solidFill>
                  <a:srgbClr val="0E1E3A"/>
                </a:solidFill>
                <a:latin typeface="Cambria"/>
                <a:ea typeface="Cambria"/>
                <a:cs typeface="Cambria"/>
              </a:rPr>
              <a:t>Real records, live provider</a:t>
            </a:r>
          </a:p>
        </p:txBody>
      </p:sp>
      <p:sp>
        <p:nvSpPr>
          <p:cNvPr id="16" name="Text 14">
            <a:extLst xmlns:a="http://schemas.openxmlformats.org/drawingml/2006/main">
              <a:ext uri="{FF2B5EF4-FFF2-40B4-BE49-F238E27FC236}">
                <a16:creationId xmlns:a16="http://schemas.microsoft.com/office/drawing/2014/main" id="{101DBD44-E4F5-4C06-8C69-52728C6F7D08}"/>
              </a:ext>
            </a:extLst>
          </p:cNvPr>
          <p:cNvSpPr>
            <a:spLocks xmlns:a="http://schemas.openxmlformats.org/drawingml/2006/main" noGrp="1"/>
          </p:cNvSpPr>
          <p:nvPr/>
        </p:nvSpPr>
        <p:spPr>
          <a:xfrm xmlns:a="http://schemas.openxmlformats.org/drawingml/2006/main">
            <a:off x="4649114" y="2724912"/>
            <a:ext cx="289346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2000"/>
              </a:lnSpc>
              <a:buNone/>
            </a:pPr>
            <a:r>
              <a:rPr sz="1100" i="1">
                <a:solidFill>
                  <a:srgbClr val="1F8A99"/>
                </a:solidFill>
                <a:latin typeface="Calibri"/>
                <a:ea typeface="Calibri"/>
                <a:cs typeface="Calibri"/>
              </a:rPr>
              <a:t>Three primary GitHub workflow families plus scoped ablations on a pinned snapshot</a:t>
            </a:r>
          </a:p>
        </p:txBody>
      </p:sp>
      <p:sp>
        <p:nvSpPr>
          <p:cNvPr id="17" name="Text 15">
            <a:extLst xmlns:a="http://schemas.openxmlformats.org/drawingml/2006/main">
              <a:ext uri="{FF2B5EF4-FFF2-40B4-BE49-F238E27FC236}">
                <a16:creationId xmlns:a16="http://schemas.microsoft.com/office/drawing/2014/main" id="{A5E5A5F4-D876-4E8F-86C6-7AD8272F562F}"/>
              </a:ext>
            </a:extLst>
          </p:cNvPr>
          <p:cNvSpPr>
            <a:spLocks xmlns:a="http://schemas.openxmlformats.org/drawingml/2006/main" noGrp="1"/>
          </p:cNvSpPr>
          <p:nvPr/>
        </p:nvSpPr>
        <p:spPr>
          <a:xfrm xmlns:a="http://schemas.openxmlformats.org/drawingml/2006/main">
            <a:off x="4667402" y="3182112"/>
            <a:ext cx="2856890" cy="16276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700"/>
              </a:spcAft>
              <a:buChar char="•"/>
            </a:pPr>
            <a:r>
              <a:rPr sz="1100">
                <a:solidFill>
                  <a:srgbClr val="24354F"/>
                </a:solidFill>
                <a:latin typeface="Calibri"/>
                <a:ea typeface="Calibri"/>
                <a:cs typeface="Calibri"/>
              </a:rPr>
              <a:t>Actual public issue records; deterministic local reads; live provider calls</a:t>
            </a:r>
          </a:p>
          <a:p xmlns:a="http://schemas.openxmlformats.org/drawingml/2006/main">
            <a:pPr marL="342900" indent="-342900">
              <a:lnSpc>
                <a:spcPct val="106000"/>
              </a:lnSpc>
              <a:spcAft>
                <a:spcPts val="700"/>
              </a:spcAft>
              <a:buChar char="•"/>
            </a:pPr>
            <a:r>
              <a:rPr sz="1100">
                <a:solidFill>
                  <a:srgbClr val="24354F"/>
                </a:solidFill>
                <a:latin typeface="Calibri"/>
                <a:ea typeface="Calibri"/>
                <a:cs typeface="Calibri"/>
              </a:rPr>
              <a:t>The natural-order protocols name no tool functions and no order; the first prescribes a fixed prefix as an ablation</a:t>
            </a:r>
          </a:p>
          <a:p xmlns:a="http://schemas.openxmlformats.org/drawingml/2006/main">
            <a:pPr marL="342900" indent="-342900">
              <a:lnSpc>
                <a:spcPct val="106000"/>
              </a:lnSpc>
              <a:spcAft>
                <a:spcPts val="700"/>
              </a:spcAft>
              <a:buChar char="•"/>
            </a:pPr>
            <a:r>
              <a:rPr sz="1100">
                <a:solidFill>
                  <a:srgbClr val="24354F"/>
                </a:solidFill>
                <a:latin typeface="Calibri"/>
                <a:ea typeface="Calibri"/>
                <a:cs typeface="Calibri"/>
              </a:rPr>
              <a:t>One repository, one snapshot, one model configuration</a:t>
            </a:r>
          </a:p>
        </p:txBody>
      </p:sp>
      <p:sp>
        <p:nvSpPr>
          <p:cNvPr id="18" name="Shape 16">
            <a:extLst xmlns:a="http://schemas.openxmlformats.org/drawingml/2006/main">
              <a:ext uri="{FF2B5EF4-FFF2-40B4-BE49-F238E27FC236}">
                <a16:creationId xmlns:a16="http://schemas.microsoft.com/office/drawing/2014/main" id="{E649A01C-4253-400B-89F0-EC3D9FEB0E3F}"/>
              </a:ext>
            </a:extLst>
          </p:cNvPr>
          <p:cNvSpPr>
            <a:spLocks xmlns:a="http://schemas.openxmlformats.org/drawingml/2006/main" noGrp="1"/>
          </p:cNvSpPr>
          <p:nvPr/>
        </p:nvSpPr>
        <p:spPr>
          <a:xfrm xmlns:a="http://schemas.openxmlformats.org/drawingml/2006/main">
            <a:off x="8109509" y="1371600"/>
            <a:ext cx="3442106" cy="3529584"/>
          </a:xfrm>
          <a:prstGeom xmlns:a="http://schemas.openxmlformats.org/drawingml/2006/main" prst="roundRect">
            <a:avLst>
              <a:gd name="adj" fmla="val 1328"/>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9" name="Shape 17">
            <a:extLst xmlns:a="http://schemas.openxmlformats.org/drawingml/2006/main">
              <a:ext uri="{FF2B5EF4-FFF2-40B4-BE49-F238E27FC236}">
                <a16:creationId xmlns:a16="http://schemas.microsoft.com/office/drawing/2014/main" id="{F716F0D7-D270-48D2-B2C3-8A52844E3C69}"/>
              </a:ext>
            </a:extLst>
          </p:cNvPr>
          <p:cNvSpPr>
            <a:spLocks xmlns:a="http://schemas.openxmlformats.org/drawingml/2006/main" noGrp="1"/>
          </p:cNvSpPr>
          <p:nvPr/>
        </p:nvSpPr>
        <p:spPr>
          <a:xfrm xmlns:a="http://schemas.openxmlformats.org/drawingml/2006/main">
            <a:off x="8383829" y="1591056"/>
            <a:ext cx="420624" cy="420624"/>
          </a:xfrm>
          <a:prstGeom xmlns:a="http://schemas.openxmlformats.org/drawingml/2006/main" prst="ellipse">
            <a:avLst/>
          </a:prstGeom>
          <a:solidFill xmlns:a="http://schemas.openxmlformats.org/drawingml/2006/main">
            <a:srgbClr val="56B3BE"/>
          </a:solidFill>
          <a:ln xmlns:a="http://schemas.openxmlformats.org/drawingml/2006/main" w="6350">
            <a:solidFill>
              <a:srgbClr val="56B3BE"/>
            </a:solidFill>
            <a:prstDash val="solid"/>
          </a:ln>
        </p:spPr>
        <p:txBody>
          <a:bodyPr xmlns:a="http://schemas.openxmlformats.org/drawingml/2006/main"/>
          <a:lstStyle xmlns:a="http://schemas.openxmlformats.org/drawingml/2006/main"/>
          <a:p xmlns:a="http://schemas.openxmlformats.org/drawingml/2006/main"/>
        </p:txBody>
      </p:sp>
      <p:sp>
        <p:nvSpPr>
          <p:cNvPr id="20" name="Text 18">
            <a:extLst xmlns:a="http://schemas.openxmlformats.org/drawingml/2006/main">
              <a:ext uri="{FF2B5EF4-FFF2-40B4-BE49-F238E27FC236}">
                <a16:creationId xmlns:a16="http://schemas.microsoft.com/office/drawing/2014/main" id="{D04387B9-A092-42EF-ADEF-046ACE8E27A6}"/>
              </a:ext>
            </a:extLst>
          </p:cNvPr>
          <p:cNvSpPr>
            <a:spLocks xmlns:a="http://schemas.openxmlformats.org/drawingml/2006/main" noGrp="1"/>
          </p:cNvSpPr>
          <p:nvPr/>
        </p:nvSpPr>
        <p:spPr>
          <a:xfrm xmlns:a="http://schemas.openxmlformats.org/drawingml/2006/main">
            <a:off x="8383829" y="1591056"/>
            <a:ext cx="4206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500" b="1">
                <a:solidFill>
                  <a:srgbClr val="FFFFFF"/>
                </a:solidFill>
                <a:latin typeface="Calibri"/>
                <a:ea typeface="Calibri"/>
                <a:cs typeface="Calibri"/>
              </a:rPr>
              <a:t>3</a:t>
            </a:r>
          </a:p>
        </p:txBody>
      </p:sp>
      <p:sp>
        <p:nvSpPr>
          <p:cNvPr id="21" name="Text 19">
            <a:extLst xmlns:a="http://schemas.openxmlformats.org/drawingml/2006/main">
              <a:ext uri="{FF2B5EF4-FFF2-40B4-BE49-F238E27FC236}">
                <a16:creationId xmlns:a16="http://schemas.microsoft.com/office/drawing/2014/main" id="{64C060F6-ACFA-4DFE-AED2-6733B856AB2E}"/>
              </a:ext>
            </a:extLst>
          </p:cNvPr>
          <p:cNvSpPr>
            <a:spLocks xmlns:a="http://schemas.openxmlformats.org/drawingml/2006/main" noGrp="1"/>
          </p:cNvSpPr>
          <p:nvPr/>
        </p:nvSpPr>
        <p:spPr>
          <a:xfrm xmlns:a="http://schemas.openxmlformats.org/drawingml/2006/main">
            <a:off x="8383829" y="2121408"/>
            <a:ext cx="2893466" cy="60350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0000"/>
              </a:lnSpc>
              <a:buNone/>
            </a:pPr>
            <a:r>
              <a:rPr sz="1500" b="1">
                <a:solidFill>
                  <a:srgbClr val="0E1E3A"/>
                </a:solidFill>
                <a:latin typeface="Cambria"/>
                <a:ea typeface="Cambria"/>
                <a:cs typeface="Cambria"/>
              </a:rPr>
              <a:t>Controlled demonstration suite</a:t>
            </a:r>
          </a:p>
        </p:txBody>
      </p:sp>
      <p:sp>
        <p:nvSpPr>
          <p:cNvPr id="22" name="Text 20">
            <a:extLst xmlns:a="http://schemas.openxmlformats.org/drawingml/2006/main">
              <a:ext uri="{FF2B5EF4-FFF2-40B4-BE49-F238E27FC236}">
                <a16:creationId xmlns:a16="http://schemas.microsoft.com/office/drawing/2014/main" id="{7467E476-2527-44B2-9490-6805D9BD3E59}"/>
              </a:ext>
            </a:extLst>
          </p:cNvPr>
          <p:cNvSpPr>
            <a:spLocks xmlns:a="http://schemas.openxmlformats.org/drawingml/2006/main" noGrp="1"/>
          </p:cNvSpPr>
          <p:nvPr/>
        </p:nvSpPr>
        <p:spPr>
          <a:xfrm xmlns:a="http://schemas.openxmlformats.org/drawingml/2006/main">
            <a:off x="8383829" y="2724912"/>
            <a:ext cx="289346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2000"/>
              </a:lnSpc>
              <a:buNone/>
            </a:pPr>
            <a:r>
              <a:rPr sz="1100" i="1">
                <a:solidFill>
                  <a:srgbClr val="1F8A99"/>
                </a:solidFill>
                <a:latin typeface="Calibri"/>
                <a:ea typeface="Calibri"/>
                <a:cs typeface="Calibri"/>
              </a:rPr>
              <a:t>Six workflow shapes, eight conditions</a:t>
            </a:r>
          </a:p>
        </p:txBody>
      </p:sp>
      <p:sp>
        <p:nvSpPr>
          <p:cNvPr id="23" name="Text 21">
            <a:extLst xmlns:a="http://schemas.openxmlformats.org/drawingml/2006/main">
              <a:ext uri="{FF2B5EF4-FFF2-40B4-BE49-F238E27FC236}">
                <a16:creationId xmlns:a16="http://schemas.microsoft.com/office/drawing/2014/main" id="{E2E3491B-9659-47EE-9046-4428F565E9A8}"/>
              </a:ext>
            </a:extLst>
          </p:cNvPr>
          <p:cNvSpPr>
            <a:spLocks xmlns:a="http://schemas.openxmlformats.org/drawingml/2006/main" noGrp="1"/>
          </p:cNvSpPr>
          <p:nvPr/>
        </p:nvSpPr>
        <p:spPr>
          <a:xfrm xmlns:a="http://schemas.openxmlformats.org/drawingml/2006/main">
            <a:off x="8402117" y="3182112"/>
            <a:ext cx="2856890" cy="16276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700"/>
              </a:spcAft>
              <a:buChar char="•"/>
            </a:pPr>
            <a:r>
              <a:rPr sz="1100">
                <a:solidFill>
                  <a:srgbClr val="24354F"/>
                </a:solidFill>
                <a:latin typeface="Calibri"/>
                <a:ea typeface="Calibri"/>
                <a:cs typeface="Calibri"/>
              </a:rPr>
              <a:t>Covers branches, pagination, mandatory writes, handoffs, undeclared effects</a:t>
            </a:r>
          </a:p>
          <a:p xmlns:a="http://schemas.openxmlformats.org/drawingml/2006/main">
            <a:pPr marL="342900" indent="-342900">
              <a:lnSpc>
                <a:spcPct val="106000"/>
              </a:lnSpc>
              <a:spcAft>
                <a:spcPts val="700"/>
              </a:spcAft>
              <a:buChar char="•"/>
            </a:pPr>
            <a:r>
              <a:rPr sz="1100">
                <a:solidFill>
                  <a:srgbClr val="24354F"/>
                </a:solidFill>
                <a:latin typeface="Calibri"/>
                <a:ea typeface="Calibri"/>
                <a:cs typeface="Calibri"/>
              </a:rPr>
              <a:t>Three conditions are negative controls whose only correct outcome is refusal</a:t>
            </a:r>
          </a:p>
          <a:p xmlns:a="http://schemas.openxmlformats.org/drawingml/2006/main">
            <a:pPr marL="342900" indent="-342900">
              <a:lnSpc>
                <a:spcPct val="106000"/>
              </a:lnSpc>
              <a:spcAft>
                <a:spcPts val="700"/>
              </a:spcAft>
              <a:buChar char="•"/>
            </a:pPr>
            <a:r>
              <a:rPr sz="1100">
                <a:solidFill>
                  <a:srgbClr val="24354F"/>
                </a:solidFill>
                <a:latin typeface="Calibri"/>
                <a:ea typeface="Calibri"/>
                <a:cs typeface="Calibri"/>
              </a:rPr>
              <a:t>Business records are fictional — no real-world data claim</a:t>
            </a:r>
          </a:p>
        </p:txBody>
      </p:sp>
      <p:sp>
        <p:nvSpPr>
          <p:cNvPr id="24" name="Shape 22">
            <a:extLst xmlns:a="http://schemas.openxmlformats.org/drawingml/2006/main">
              <a:ext uri="{FF2B5EF4-FFF2-40B4-BE49-F238E27FC236}">
                <a16:creationId xmlns:a16="http://schemas.microsoft.com/office/drawing/2014/main" id="{924F397C-F645-4F46-B810-786F8E42FF5A}"/>
              </a:ext>
            </a:extLst>
          </p:cNvPr>
          <p:cNvSpPr>
            <a:spLocks xmlns:a="http://schemas.openxmlformats.org/drawingml/2006/main" noGrp="1"/>
          </p:cNvSpPr>
          <p:nvPr/>
        </p:nvSpPr>
        <p:spPr>
          <a:xfrm xmlns:a="http://schemas.openxmlformats.org/drawingml/2006/main">
            <a:off x="640080" y="5138928"/>
            <a:ext cx="10911535" cy="786384"/>
          </a:xfrm>
          <a:prstGeom xmlns:a="http://schemas.openxmlformats.org/drawingml/2006/main" prst="roundRect">
            <a:avLst>
              <a:gd name="adj" fmla="val 5814"/>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5" name="Text 23">
            <a:extLst xmlns:a="http://schemas.openxmlformats.org/drawingml/2006/main">
              <a:ext uri="{FF2B5EF4-FFF2-40B4-BE49-F238E27FC236}">
                <a16:creationId xmlns:a16="http://schemas.microsoft.com/office/drawing/2014/main" id="{4A6C8C80-C1FB-4DAC-9903-A251D1DF9BE8}"/>
              </a:ext>
            </a:extLst>
          </p:cNvPr>
          <p:cNvSpPr>
            <a:spLocks xmlns:a="http://schemas.openxmlformats.org/drawingml/2006/main" noGrp="1"/>
          </p:cNvSpPr>
          <p:nvPr/>
        </p:nvSpPr>
        <p:spPr>
          <a:xfrm xmlns:a="http://schemas.openxmlformats.org/drawingml/2006/main">
            <a:off x="914400" y="5248656"/>
            <a:ext cx="103628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250" b="1">
                <a:solidFill>
                  <a:srgbClr val="0E1E3A"/>
                </a:solidFill>
                <a:latin typeface="Calibri"/>
                <a:ea typeface="Calibri"/>
                <a:cs typeface="Calibri"/>
              </a:rPr>
              <a:t>Every rejected candidate, the archived failed pilot, and the unsupported claims are retained rather than pruned </a:t>
            </a:r>
            <a:r>
              <a:rPr sz="1250">
                <a:solidFill>
                  <a:srgbClr val="24354F"/>
                </a:solidFill>
                <a:latin typeface="Calibri"/>
                <a:ea typeface="Calibri"/>
                <a:cs typeface="Calibri"/>
              </a:rPr>
              <a:t>— so the denominator of each result stays visible.</a:t>
            </a:r>
          </a:p>
        </p:txBody>
      </p:sp>
    </p:spTree>
    <p:extLst>
      <p:ext uri="{BB962C8B-B14F-4D97-AF65-F5344CB8AC3E}">
        <p14:creationId xmlns:p14="http://schemas.microsoft.com/office/powerpoint/2010/main" val="122725366"/>
      </p:ext>
    </p:extLst>
  </p:cSld>
</p:sld>
</file>

<file path=ppt/slides/slide1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EC176BB-D43D-4D86-87BF-39D70CC3457A}"/>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3629D14A-D30C-49DB-B1E9-C75324991239}"/>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17</a:t>
            </a:r>
          </a:p>
        </p:txBody>
      </p:sp>
      <p:sp>
        <p:nvSpPr>
          <p:cNvPr id="4" name="Text 2">
            <a:extLst xmlns:a="http://schemas.openxmlformats.org/drawingml/2006/main">
              <a:ext uri="{FF2B5EF4-FFF2-40B4-BE49-F238E27FC236}">
                <a16:creationId xmlns:a16="http://schemas.microsoft.com/office/drawing/2014/main" id="{CDC2DAA7-97F7-4A87-8C89-3D61669188DF}"/>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RESULTS  ·  RQ1 AND RQ3  ·  §5.1  ·  TABLE 4</a:t>
            </a:r>
          </a:p>
        </p:txBody>
      </p:sp>
      <p:sp>
        <p:nvSpPr>
          <p:cNvPr id="5" name="Text 3">
            <a:extLst xmlns:a="http://schemas.openxmlformats.org/drawingml/2006/main">
              <a:ext uri="{FF2B5EF4-FFF2-40B4-BE49-F238E27FC236}">
                <a16:creationId xmlns:a16="http://schemas.microsoft.com/office/drawing/2014/main" id="{F88A72A1-894F-41CA-8D90-7AC3591A05D5}"/>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Provenance succeeds; certification does not</a:t>
            </a:r>
          </a:p>
        </p:txBody>
      </p:sp>
      <p:sp>
        <p:nvSpPr>
          <p:cNvPr id="6" name="Text 4">
            <a:extLst xmlns:a="http://schemas.openxmlformats.org/drawingml/2006/main">
              <a:ext uri="{FF2B5EF4-FFF2-40B4-BE49-F238E27FC236}">
                <a16:creationId xmlns:a16="http://schemas.microsoft.com/office/drawing/2014/main" id="{72DFEF59-6A06-4BFB-83B1-508CC42159FE}"/>
              </a:ext>
            </a:extLst>
          </p:cNvPr>
          <p:cNvSpPr>
            <a:spLocks xmlns:a="http://schemas.openxmlformats.org/drawingml/2006/main" noGrp="1"/>
          </p:cNvSpPr>
          <p:nvPr/>
        </p:nvSpPr>
        <p:spPr>
          <a:xfrm xmlns:a="http://schemas.openxmlformats.org/drawingml/2006/main">
            <a:off x="640080" y="1426464"/>
            <a:ext cx="5715000" cy="22860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Recurrence is fragmented: 714 candidate families exist, only 32 have support of at least five, and the best reaches 26 groups.</a:t>
            </a:r>
          </a:p>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Of 32 attempted families, 12 synthesize. Their 36 held-out windows give 24 passes, 12 abstentions and zero wrong executions.</a:t>
            </a:r>
          </a:p>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Zero wrong does not certify the programs. The gate needs 92 zero-violation groups, so every family retires.</a:t>
            </a:r>
          </a:p>
        </p:txBody>
      </p:sp>
      <p:sp>
        <p:nvSpPr>
          <p:cNvPr id="7" name="Shape 5">
            <a:extLst xmlns:a="http://schemas.openxmlformats.org/drawingml/2006/main">
              <a:ext uri="{FF2B5EF4-FFF2-40B4-BE49-F238E27FC236}">
                <a16:creationId xmlns:a16="http://schemas.microsoft.com/office/drawing/2014/main" id="{642A6E85-6B7E-4C75-88AD-8AC6B1740353}"/>
              </a:ext>
            </a:extLst>
          </p:cNvPr>
          <p:cNvSpPr>
            <a:spLocks xmlns:a="http://schemas.openxmlformats.org/drawingml/2006/main" noGrp="1"/>
          </p:cNvSpPr>
          <p:nvPr/>
        </p:nvSpPr>
        <p:spPr>
          <a:xfrm xmlns:a="http://schemas.openxmlformats.org/drawingml/2006/main">
            <a:off x="640080" y="3840480"/>
            <a:ext cx="5715000" cy="1170432"/>
          </a:xfrm>
          <a:prstGeom xmlns:a="http://schemas.openxmlformats.org/drawingml/2006/main" prst="roundRect">
            <a:avLst>
              <a:gd name="adj" fmla="val 3906"/>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8" name="Text 6">
            <a:extLst xmlns:a="http://schemas.openxmlformats.org/drawingml/2006/main">
              <a:ext uri="{FF2B5EF4-FFF2-40B4-BE49-F238E27FC236}">
                <a16:creationId xmlns:a16="http://schemas.microsoft.com/office/drawing/2014/main" id="{F4CA1AE2-22A3-40DB-8F43-53C7B1A28087}"/>
              </a:ext>
            </a:extLst>
          </p:cNvPr>
          <p:cNvSpPr>
            <a:spLocks xmlns:a="http://schemas.openxmlformats.org/drawingml/2006/main" noGrp="1"/>
          </p:cNvSpPr>
          <p:nvPr/>
        </p:nvSpPr>
        <p:spPr>
          <a:xfrm xmlns:a="http://schemas.openxmlformats.org/drawingml/2006/main">
            <a:off x="914400" y="3986784"/>
            <a:ext cx="5166360" cy="89611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8000"/>
              </a:lnSpc>
              <a:buNone/>
            </a:pPr>
            <a:r>
              <a:rPr sz="1200" b="1">
                <a:solidFill>
                  <a:srgbClr val="A93B2B"/>
                </a:solidFill>
                <a:latin typeface="Calibri"/>
                <a:ea typeface="Calibri"/>
                <a:cs typeface="Calibri"/>
              </a:rPr>
              <a:t>A scientifically useful negative result. </a:t>
            </a:r>
            <a:r>
              <a:rPr sz="1200">
                <a:solidFill>
                  <a:srgbClr val="5C4034"/>
                </a:solidFill>
                <a:latin typeface="Calibri"/>
                <a:ea typeface="Calibri"/>
                <a:cs typeface="Calibri"/>
              </a:rPr>
              <a:t>It is what distinguishes a guarded compiler from a recurrence-only macro miner — and it exposes the data requirement instead of hiding it in a heuristic.</a:t>
            </a:r>
          </a:p>
        </p:txBody>
      </p:sp>
      <p:graphicFrame>
        <p:nvGraphicFramePr>
          <p:cNvPr id="9" name="Chart 0"/>
          <p:cNvGraphicFramePr/>
          <p:nvPr/>
        </p:nvGraphicFramePr>
        <p:xfrm>
          <a:off xmlns:a="http://schemas.openxmlformats.org/drawingml/2006/main" x="6720840" y="1371600"/>
          <a:ext xmlns:a="http://schemas.openxmlformats.org/drawingml/2006/main" cx="4828032" cy="3639312"/>
        </p:xfrm>
        <a:graphic xmlns:a="http://schemas.openxmlformats.org/drawingml/2006/main">
          <a:graphicData uri="http://schemas.openxmlformats.org/drawingml/2006/chart">
            <c:chart xmlns:r="http://schemas.openxmlformats.org/officeDocument/2006/relationships" xmlns:c="http://schemas.openxmlformats.org/drawingml/2006/chart" r:id="Ra5a344bc25c34004"/>
          </a:graphicData>
        </a:graphic>
      </p:graphicFrame>
      <p:sp>
        <p:nvSpPr>
          <p:cNvPr id="10" name="Shape 7">
            <a:extLst xmlns:a="http://schemas.openxmlformats.org/drawingml/2006/main">
              <a:ext uri="{FF2B5EF4-FFF2-40B4-BE49-F238E27FC236}">
                <a16:creationId xmlns:a16="http://schemas.microsoft.com/office/drawing/2014/main" id="{19173B99-1D1A-4A60-95CE-94325E68068B}"/>
              </a:ext>
            </a:extLst>
          </p:cNvPr>
          <p:cNvSpPr>
            <a:spLocks xmlns:a="http://schemas.openxmlformats.org/drawingml/2006/main" noGrp="1"/>
          </p:cNvSpPr>
          <p:nvPr/>
        </p:nvSpPr>
        <p:spPr>
          <a:xfrm xmlns:a="http://schemas.openxmlformats.org/drawingml/2006/main">
            <a:off x="640080" y="5175504"/>
            <a:ext cx="2549576" cy="932688"/>
          </a:xfrm>
          <a:prstGeom xmlns:a="http://schemas.openxmlformats.org/drawingml/2006/main" prst="roundRect">
            <a:avLst>
              <a:gd name="adj" fmla="val 4902"/>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1" name="Text 8">
            <a:extLst xmlns:a="http://schemas.openxmlformats.org/drawingml/2006/main">
              <a:ext uri="{FF2B5EF4-FFF2-40B4-BE49-F238E27FC236}">
                <a16:creationId xmlns:a16="http://schemas.microsoft.com/office/drawing/2014/main" id="{6429C54B-CA86-413D-87BF-188B1050ACFB}"/>
              </a:ext>
            </a:extLst>
          </p:cNvPr>
          <p:cNvSpPr>
            <a:spLocks xmlns:a="http://schemas.openxmlformats.org/drawingml/2006/main" noGrp="1"/>
          </p:cNvSpPr>
          <p:nvPr/>
        </p:nvSpPr>
        <p:spPr>
          <a:xfrm xmlns:a="http://schemas.openxmlformats.org/drawingml/2006/main">
            <a:off x="804672" y="5266944"/>
            <a:ext cx="2220392"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0E1E3A"/>
                </a:solidFill>
                <a:latin typeface="Cambria"/>
                <a:ea typeface="Cambria"/>
                <a:cs typeface="Cambria"/>
              </a:rPr>
              <a:t>1,207 / 1,415</a:t>
            </a:r>
          </a:p>
        </p:txBody>
      </p:sp>
      <p:sp>
        <p:nvSpPr>
          <p:cNvPr id="12" name="Text 9">
            <a:extLst xmlns:a="http://schemas.openxmlformats.org/drawingml/2006/main">
              <a:ext uri="{FF2B5EF4-FFF2-40B4-BE49-F238E27FC236}">
                <a16:creationId xmlns:a16="http://schemas.microsoft.com/office/drawing/2014/main" id="{A6F6B443-2C3E-462E-8EB5-640162A60113}"/>
              </a:ext>
            </a:extLst>
          </p:cNvPr>
          <p:cNvSpPr>
            <a:spLocks xmlns:a="http://schemas.openxmlformats.org/drawingml/2006/main" noGrp="1"/>
          </p:cNvSpPr>
          <p:nvPr/>
        </p:nvSpPr>
        <p:spPr>
          <a:xfrm xmlns:a="http://schemas.openxmlformats.org/drawingml/2006/main">
            <a:off x="804672" y="5614416"/>
            <a:ext cx="2220392"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complete groundable windows (85.3%)</a:t>
            </a:r>
          </a:p>
        </p:txBody>
      </p:sp>
      <p:sp>
        <p:nvSpPr>
          <p:cNvPr id="13" name="Shape 10">
            <a:extLst xmlns:a="http://schemas.openxmlformats.org/drawingml/2006/main">
              <a:ext uri="{FF2B5EF4-FFF2-40B4-BE49-F238E27FC236}">
                <a16:creationId xmlns:a16="http://schemas.microsoft.com/office/drawing/2014/main" id="{483F41A4-73BF-4FBB-9E4C-2A97A92980F2}"/>
              </a:ext>
            </a:extLst>
          </p:cNvPr>
          <p:cNvSpPr>
            <a:spLocks xmlns:a="http://schemas.openxmlformats.org/drawingml/2006/main" noGrp="1"/>
          </p:cNvSpPr>
          <p:nvPr/>
        </p:nvSpPr>
        <p:spPr>
          <a:xfrm xmlns:a="http://schemas.openxmlformats.org/drawingml/2006/main">
            <a:off x="3427400" y="5175504"/>
            <a:ext cx="2549576" cy="932688"/>
          </a:xfrm>
          <a:prstGeom xmlns:a="http://schemas.openxmlformats.org/drawingml/2006/main" prst="roundRect">
            <a:avLst>
              <a:gd name="adj" fmla="val 4902"/>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4" name="Text 11">
            <a:extLst xmlns:a="http://schemas.openxmlformats.org/drawingml/2006/main">
              <a:ext uri="{FF2B5EF4-FFF2-40B4-BE49-F238E27FC236}">
                <a16:creationId xmlns:a16="http://schemas.microsoft.com/office/drawing/2014/main" id="{945F33FD-50A4-4587-8165-0061146D758D}"/>
              </a:ext>
            </a:extLst>
          </p:cNvPr>
          <p:cNvSpPr>
            <a:spLocks xmlns:a="http://schemas.openxmlformats.org/drawingml/2006/main" noGrp="1"/>
          </p:cNvSpPr>
          <p:nvPr/>
        </p:nvSpPr>
        <p:spPr>
          <a:xfrm xmlns:a="http://schemas.openxmlformats.org/drawingml/2006/main">
            <a:off x="3591992" y="5266944"/>
            <a:ext cx="2220392"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0E1E3A"/>
                </a:solidFill>
                <a:latin typeface="Cambria"/>
                <a:ea typeface="Cambria"/>
                <a:cs typeface="Cambria"/>
              </a:rPr>
              <a:t>12 / 32</a:t>
            </a:r>
          </a:p>
        </p:txBody>
      </p:sp>
      <p:sp>
        <p:nvSpPr>
          <p:cNvPr id="15" name="Text 12">
            <a:extLst xmlns:a="http://schemas.openxmlformats.org/drawingml/2006/main">
              <a:ext uri="{FF2B5EF4-FFF2-40B4-BE49-F238E27FC236}">
                <a16:creationId xmlns:a16="http://schemas.microsoft.com/office/drawing/2014/main" id="{C4F7D80A-7FB3-4CDF-992B-9372CE7EB3CE}"/>
              </a:ext>
            </a:extLst>
          </p:cNvPr>
          <p:cNvSpPr>
            <a:spLocks xmlns:a="http://schemas.openxmlformats.org/drawingml/2006/main" noGrp="1"/>
          </p:cNvSpPr>
          <p:nvPr/>
        </p:nvSpPr>
        <p:spPr>
          <a:xfrm xmlns:a="http://schemas.openxmlformats.org/drawingml/2006/main">
            <a:off x="3591992" y="5614416"/>
            <a:ext cx="2220392"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families synthesized</a:t>
            </a:r>
          </a:p>
        </p:txBody>
      </p:sp>
      <p:sp>
        <p:nvSpPr>
          <p:cNvPr id="16" name="Shape 13">
            <a:extLst xmlns:a="http://schemas.openxmlformats.org/drawingml/2006/main">
              <a:ext uri="{FF2B5EF4-FFF2-40B4-BE49-F238E27FC236}">
                <a16:creationId xmlns:a16="http://schemas.microsoft.com/office/drawing/2014/main" id="{6C461023-FD8E-4BB2-97CE-48C0C2810D7F}"/>
              </a:ext>
            </a:extLst>
          </p:cNvPr>
          <p:cNvSpPr>
            <a:spLocks xmlns:a="http://schemas.openxmlformats.org/drawingml/2006/main" noGrp="1"/>
          </p:cNvSpPr>
          <p:nvPr/>
        </p:nvSpPr>
        <p:spPr>
          <a:xfrm xmlns:a="http://schemas.openxmlformats.org/drawingml/2006/main">
            <a:off x="6214720" y="5175504"/>
            <a:ext cx="2549576" cy="932688"/>
          </a:xfrm>
          <a:prstGeom xmlns:a="http://schemas.openxmlformats.org/drawingml/2006/main" prst="roundRect">
            <a:avLst>
              <a:gd name="adj" fmla="val 4902"/>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7" name="Text 14">
            <a:extLst xmlns:a="http://schemas.openxmlformats.org/drawingml/2006/main">
              <a:ext uri="{FF2B5EF4-FFF2-40B4-BE49-F238E27FC236}">
                <a16:creationId xmlns:a16="http://schemas.microsoft.com/office/drawing/2014/main" id="{7BE43BCA-A57F-4DCC-A5A7-10C2434D3A2C}"/>
              </a:ext>
            </a:extLst>
          </p:cNvPr>
          <p:cNvSpPr>
            <a:spLocks xmlns:a="http://schemas.openxmlformats.org/drawingml/2006/main" noGrp="1"/>
          </p:cNvSpPr>
          <p:nvPr/>
        </p:nvSpPr>
        <p:spPr>
          <a:xfrm xmlns:a="http://schemas.openxmlformats.org/drawingml/2006/main">
            <a:off x="6379312" y="5266944"/>
            <a:ext cx="2220392"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0E1E3A"/>
                </a:solidFill>
                <a:latin typeface="Cambria"/>
                <a:ea typeface="Cambria"/>
                <a:cs typeface="Cambria"/>
              </a:rPr>
              <a:t>24 / 12 / 0</a:t>
            </a:r>
          </a:p>
        </p:txBody>
      </p:sp>
      <p:sp>
        <p:nvSpPr>
          <p:cNvPr id="18" name="Text 15">
            <a:extLst xmlns:a="http://schemas.openxmlformats.org/drawingml/2006/main">
              <a:ext uri="{FF2B5EF4-FFF2-40B4-BE49-F238E27FC236}">
                <a16:creationId xmlns:a16="http://schemas.microsoft.com/office/drawing/2014/main" id="{350BA061-27F2-4BE7-ADEF-5436892E51E2}"/>
              </a:ext>
            </a:extLst>
          </p:cNvPr>
          <p:cNvSpPr>
            <a:spLocks xmlns:a="http://schemas.openxmlformats.org/drawingml/2006/main" noGrp="1"/>
          </p:cNvSpPr>
          <p:nvPr/>
        </p:nvSpPr>
        <p:spPr>
          <a:xfrm xmlns:a="http://schemas.openxmlformats.org/drawingml/2006/main">
            <a:off x="6379312" y="5614416"/>
            <a:ext cx="2220392"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held-out pass / abstain / wrong</a:t>
            </a:r>
          </a:p>
        </p:txBody>
      </p:sp>
      <p:sp>
        <p:nvSpPr>
          <p:cNvPr id="19" name="Shape 16">
            <a:extLst xmlns:a="http://schemas.openxmlformats.org/drawingml/2006/main">
              <a:ext uri="{FF2B5EF4-FFF2-40B4-BE49-F238E27FC236}">
                <a16:creationId xmlns:a16="http://schemas.microsoft.com/office/drawing/2014/main" id="{3F5F7FD0-AF8B-4C12-8595-485ADE3ABD57}"/>
              </a:ext>
            </a:extLst>
          </p:cNvPr>
          <p:cNvSpPr>
            <a:spLocks xmlns:a="http://schemas.openxmlformats.org/drawingml/2006/main" noGrp="1"/>
          </p:cNvSpPr>
          <p:nvPr/>
        </p:nvSpPr>
        <p:spPr>
          <a:xfrm xmlns:a="http://schemas.openxmlformats.org/drawingml/2006/main">
            <a:off x="9002039" y="5175504"/>
            <a:ext cx="2549576" cy="932688"/>
          </a:xfrm>
          <a:prstGeom xmlns:a="http://schemas.openxmlformats.org/drawingml/2006/main" prst="roundRect">
            <a:avLst>
              <a:gd name="adj" fmla="val 4902"/>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0" name="Text 17">
            <a:extLst xmlns:a="http://schemas.openxmlformats.org/drawingml/2006/main">
              <a:ext uri="{FF2B5EF4-FFF2-40B4-BE49-F238E27FC236}">
                <a16:creationId xmlns:a16="http://schemas.microsoft.com/office/drawing/2014/main" id="{438897B1-29D2-4E43-945E-B90D9FE46AF7}"/>
              </a:ext>
            </a:extLst>
          </p:cNvPr>
          <p:cNvSpPr>
            <a:spLocks xmlns:a="http://schemas.openxmlformats.org/drawingml/2006/main" noGrp="1"/>
          </p:cNvSpPr>
          <p:nvPr/>
        </p:nvSpPr>
        <p:spPr>
          <a:xfrm xmlns:a="http://schemas.openxmlformats.org/drawingml/2006/main">
            <a:off x="9166631" y="5266944"/>
            <a:ext cx="2220392"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A93B2B"/>
                </a:solidFill>
                <a:latin typeface="Cambria"/>
                <a:ea typeface="Cambria"/>
                <a:cs typeface="Cambria"/>
              </a:rPr>
              <a:t>0</a:t>
            </a:r>
          </a:p>
        </p:txBody>
      </p:sp>
      <p:sp>
        <p:nvSpPr>
          <p:cNvPr id="21" name="Text 18">
            <a:extLst xmlns:a="http://schemas.openxmlformats.org/drawingml/2006/main">
              <a:ext uri="{FF2B5EF4-FFF2-40B4-BE49-F238E27FC236}">
                <a16:creationId xmlns:a16="http://schemas.microsoft.com/office/drawing/2014/main" id="{A954F22F-78DA-41C6-B9AF-F4952C3DDD9B}"/>
              </a:ext>
            </a:extLst>
          </p:cNvPr>
          <p:cNvSpPr>
            <a:spLocks xmlns:a="http://schemas.openxmlformats.org/drawingml/2006/main" noGrp="1"/>
          </p:cNvSpPr>
          <p:nvPr/>
        </p:nvSpPr>
        <p:spPr>
          <a:xfrm xmlns:a="http://schemas.openxmlformats.org/drawingml/2006/main">
            <a:off x="9166631" y="5614416"/>
            <a:ext cx="2220392"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certifiable families</a:t>
            </a:r>
          </a:p>
        </p:txBody>
      </p:sp>
    </p:spTree>
    <p:extLst>
      <p:ext uri="{BB962C8B-B14F-4D97-AF65-F5344CB8AC3E}">
        <p14:creationId xmlns:p14="http://schemas.microsoft.com/office/powerpoint/2010/main" val="1385376139"/>
      </p:ext>
    </p:extLst>
  </p:cSld>
</p:sld>
</file>

<file path=ppt/slides/slide1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EC176BB-D43D-4D86-87BF-39D70CC3457A}"/>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3629D14A-D30C-49DB-B1E9-C75324991239}"/>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18</a:t>
            </a:r>
          </a:p>
        </p:txBody>
      </p:sp>
      <p:sp>
        <p:nvSpPr>
          <p:cNvPr id="4" name="Text 2">
            <a:extLst xmlns:a="http://schemas.openxmlformats.org/drawingml/2006/main">
              <a:ext uri="{FF2B5EF4-FFF2-40B4-BE49-F238E27FC236}">
                <a16:creationId xmlns:a16="http://schemas.microsoft.com/office/drawing/2014/main" id="{CDC2DAA7-97F7-4A87-8C89-3D61669188DF}"/>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RESULTS  ·  RQ6  ·  §5.2  ·  TABLE 5</a:t>
            </a:r>
          </a:p>
        </p:txBody>
      </p:sp>
      <p:sp>
        <p:nvSpPr>
          <p:cNvPr id="5" name="Text 3">
            <a:extLst xmlns:a="http://schemas.openxmlformats.org/drawingml/2006/main">
              <a:ext uri="{FF2B5EF4-FFF2-40B4-BE49-F238E27FC236}">
                <a16:creationId xmlns:a16="http://schemas.microsoft.com/office/drawing/2014/main" id="{F88A72A1-894F-41CA-8D90-7AC3591A05D5}"/>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Efficiency transfers, not dominance</a:t>
            </a:r>
          </a:p>
        </p:txBody>
      </p:sp>
      <p:sp>
        <p:nvSpPr>
          <p:cNvPr id="6" name="Text 4">
            <a:extLst xmlns:a="http://schemas.openxmlformats.org/drawingml/2006/main">
              <a:ext uri="{FF2B5EF4-FFF2-40B4-BE49-F238E27FC236}">
                <a16:creationId xmlns:a16="http://schemas.microsoft.com/office/drawing/2014/main" id="{72DFEF59-6A06-4BFB-83B1-508CC42159FE}"/>
              </a:ext>
            </a:extLst>
          </p:cNvPr>
          <p:cNvSpPr>
            <a:spLocks xmlns:a="http://schemas.openxmlformats.org/drawingml/2006/main" noGrp="1"/>
          </p:cNvSpPr>
          <p:nvPr/>
        </p:nvSpPr>
        <p:spPr>
          <a:xfrm xmlns:a="http://schemas.openxmlformats.org/drawingml/2006/main">
            <a:off x="640080" y="1426464"/>
            <a:ext cx="5715000" cy="22860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Issue-type routing, PR-outcome audit, and backlog-attention routing use distinct tools and exact graders over one pinned public snapshot, with all 90 held-out records pairwise disjoint.</a:t>
            </a:r>
          </a:p>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Compiled programs reach 90/90 exact outcomes versus 89/90 baseline (exact McNemar p=1; pooled compiled-only discordance bound 3.3%). Weighted reductions: requests 66.6%, visible interfaces 44.2%, tokens 63.1%, observed latency 64.2%, and cost 58.7%.</a:t>
            </a:r>
          </a:p>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All three artifacts are calibrated at the registered α=.05 over 92 zero-violation groups.</a:t>
            </a:r>
          </a:p>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Manual programs also reach 90/90, so the learned result is transfer and automation—not runtime superiority.</a:t>
            </a:r>
          </a:p>
        </p:txBody>
      </p:sp>
      <p:sp>
        <p:nvSpPr>
          <p:cNvPr id="7" name="Shape 5">
            <a:extLst xmlns:a="http://schemas.openxmlformats.org/drawingml/2006/main">
              <a:ext uri="{FF2B5EF4-FFF2-40B4-BE49-F238E27FC236}">
                <a16:creationId xmlns:a16="http://schemas.microsoft.com/office/drawing/2014/main" id="{642A6E85-6B7E-4C75-88AD-8AC6B1740353}"/>
              </a:ext>
            </a:extLst>
          </p:cNvPr>
          <p:cNvSpPr>
            <a:spLocks xmlns:a="http://schemas.openxmlformats.org/drawingml/2006/main" noGrp="1"/>
          </p:cNvSpPr>
          <p:nvPr/>
        </p:nvSpPr>
        <p:spPr>
          <a:xfrm xmlns:a="http://schemas.openxmlformats.org/drawingml/2006/main">
            <a:off x="640080" y="3840480"/>
            <a:ext cx="5715000" cy="1170432"/>
          </a:xfrm>
          <a:prstGeom xmlns:a="http://schemas.openxmlformats.org/drawingml/2006/main" prst="roundRect">
            <a:avLst>
              <a:gd name="adj" fmla="val 3906"/>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8" name="Text 6">
            <a:extLst xmlns:a="http://schemas.openxmlformats.org/drawingml/2006/main">
              <a:ext uri="{FF2B5EF4-FFF2-40B4-BE49-F238E27FC236}">
                <a16:creationId xmlns:a16="http://schemas.microsoft.com/office/drawing/2014/main" id="{F4CA1AE2-22A3-40DB-8F43-53C7B1A28087}"/>
              </a:ext>
            </a:extLst>
          </p:cNvPr>
          <p:cNvSpPr>
            <a:spLocks xmlns:a="http://schemas.openxmlformats.org/drawingml/2006/main" noGrp="1"/>
          </p:cNvSpPr>
          <p:nvPr/>
        </p:nvSpPr>
        <p:spPr>
          <a:xfrm xmlns:a="http://schemas.openxmlformats.org/drawingml/2006/main">
            <a:off x="914400" y="3986784"/>
            <a:ext cx="5166360" cy="89611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8000"/>
              </a:lnSpc>
              <a:buNone/>
            </a:pPr>
            <a:r>
              <a:rPr sz="1000" b="1">
                <a:solidFill>
                  <a:srgbClr val="A93B2B"/>
                </a:solidFill>
                <a:latin typeface="Calibri"/>
                <a:ea typeface="Calibri"/>
                <a:cs typeface="Calibri"/>
              </a:rPr>
              <a:t>The two new families compile verified three-read pre-model programs; the original issue family retains its conservative two-read prefix. Both newer families are cache-cold in every arm, so part of the 32.0–75.3% cost range is prompt-cache warmth rather than compiled depth; provider-side break-even is 411, 182, and 181 episodes against 132 paid discovery episodes each. The study changes decision and tools, but not repository or time: cross-repository and time-forward transfer remain open.</a:t>
            </a:r>
          </a:p>
        </p:txBody>
      </p:sp>
      <p:graphicFrame>
        <p:nvGraphicFramePr>
          <p:cNvPr id="9" name="Chart 0"/>
          <p:cNvGraphicFramePr/>
          <p:nvPr/>
        </p:nvGraphicFramePr>
        <p:xfrm>
          <a:off xmlns:a="http://schemas.openxmlformats.org/drawingml/2006/main" x="6720840" y="1371600"/>
          <a:ext xmlns:a="http://schemas.openxmlformats.org/drawingml/2006/main" cx="4828032" cy="3639312"/>
        </p:xfrm>
        <a:graphic xmlns:a="http://schemas.openxmlformats.org/drawingml/2006/main">
          <a:graphicData uri="http://schemas.openxmlformats.org/drawingml/2006/chart">
            <c:chart xmlns:r="http://schemas.openxmlformats.org/officeDocument/2006/relationships" xmlns:c="http://schemas.openxmlformats.org/drawingml/2006/chart" r:id="R4da551d5950f48b5"/>
          </a:graphicData>
        </a:graphic>
      </p:graphicFrame>
      <p:sp>
        <p:nvSpPr>
          <p:cNvPr id="10" name="Shape 7">
            <a:extLst xmlns:a="http://schemas.openxmlformats.org/drawingml/2006/main">
              <a:ext uri="{FF2B5EF4-FFF2-40B4-BE49-F238E27FC236}">
                <a16:creationId xmlns:a16="http://schemas.microsoft.com/office/drawing/2014/main" id="{19173B99-1D1A-4A60-95CE-94325E68068B}"/>
              </a:ext>
            </a:extLst>
          </p:cNvPr>
          <p:cNvSpPr>
            <a:spLocks xmlns:a="http://schemas.openxmlformats.org/drawingml/2006/main" noGrp="1"/>
          </p:cNvSpPr>
          <p:nvPr/>
        </p:nvSpPr>
        <p:spPr>
          <a:xfrm xmlns:a="http://schemas.openxmlformats.org/drawingml/2006/main">
            <a:off x="640080" y="5175504"/>
            <a:ext cx="2549576" cy="932688"/>
          </a:xfrm>
          <a:prstGeom xmlns:a="http://schemas.openxmlformats.org/drawingml/2006/main" prst="roundRect">
            <a:avLst>
              <a:gd name="adj" fmla="val 4902"/>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1" name="Text 8">
            <a:extLst xmlns:a="http://schemas.openxmlformats.org/drawingml/2006/main">
              <a:ext uri="{FF2B5EF4-FFF2-40B4-BE49-F238E27FC236}">
                <a16:creationId xmlns:a16="http://schemas.microsoft.com/office/drawing/2014/main" id="{6429C54B-CA86-413D-87BF-188B1050ACFB}"/>
              </a:ext>
            </a:extLst>
          </p:cNvPr>
          <p:cNvSpPr>
            <a:spLocks xmlns:a="http://schemas.openxmlformats.org/drawingml/2006/main" noGrp="1"/>
          </p:cNvSpPr>
          <p:nvPr/>
        </p:nvSpPr>
        <p:spPr>
          <a:xfrm xmlns:a="http://schemas.openxmlformats.org/drawingml/2006/main">
            <a:off x="804672" y="5266944"/>
            <a:ext cx="2220392"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0E1E3A"/>
                </a:solidFill>
                <a:latin typeface="Cambria"/>
                <a:ea typeface="Cambria"/>
                <a:cs typeface="Cambria"/>
              </a:rPr>
              <a:t>89 → 90 / 90</a:t>
            </a:r>
          </a:p>
        </p:txBody>
      </p:sp>
      <p:sp>
        <p:nvSpPr>
          <p:cNvPr id="12" name="Text 9">
            <a:extLst xmlns:a="http://schemas.openxmlformats.org/drawingml/2006/main">
              <a:ext uri="{FF2B5EF4-FFF2-40B4-BE49-F238E27FC236}">
                <a16:creationId xmlns:a16="http://schemas.microsoft.com/office/drawing/2014/main" id="{A6F6B443-2C3E-462E-8EB5-640162A60113}"/>
              </a:ext>
            </a:extLst>
          </p:cNvPr>
          <p:cNvSpPr>
            <a:spLocks xmlns:a="http://schemas.openxmlformats.org/drawingml/2006/main" noGrp="1"/>
          </p:cNvSpPr>
          <p:nvPr/>
        </p:nvSpPr>
        <p:spPr>
          <a:xfrm xmlns:a="http://schemas.openxmlformats.org/drawingml/2006/main">
            <a:off x="804672" y="5614416"/>
            <a:ext cx="2220392"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baseline → compiled exact</a:t>
            </a:r>
          </a:p>
        </p:txBody>
      </p:sp>
      <p:sp>
        <p:nvSpPr>
          <p:cNvPr id="13" name="Shape 10">
            <a:extLst xmlns:a="http://schemas.openxmlformats.org/drawingml/2006/main">
              <a:ext uri="{FF2B5EF4-FFF2-40B4-BE49-F238E27FC236}">
                <a16:creationId xmlns:a16="http://schemas.microsoft.com/office/drawing/2014/main" id="{483F41A4-73BF-4FBB-9E4C-2A97A92980F2}"/>
              </a:ext>
            </a:extLst>
          </p:cNvPr>
          <p:cNvSpPr>
            <a:spLocks xmlns:a="http://schemas.openxmlformats.org/drawingml/2006/main" noGrp="1"/>
          </p:cNvSpPr>
          <p:nvPr/>
        </p:nvSpPr>
        <p:spPr>
          <a:xfrm xmlns:a="http://schemas.openxmlformats.org/drawingml/2006/main">
            <a:off x="3427400" y="5175504"/>
            <a:ext cx="2549576" cy="932688"/>
          </a:xfrm>
          <a:prstGeom xmlns:a="http://schemas.openxmlformats.org/drawingml/2006/main" prst="roundRect">
            <a:avLst>
              <a:gd name="adj" fmla="val 4902"/>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4" name="Text 11">
            <a:extLst xmlns:a="http://schemas.openxmlformats.org/drawingml/2006/main">
              <a:ext uri="{FF2B5EF4-FFF2-40B4-BE49-F238E27FC236}">
                <a16:creationId xmlns:a16="http://schemas.microsoft.com/office/drawing/2014/main" id="{945F33FD-50A4-4587-8165-0061146D758D}"/>
              </a:ext>
            </a:extLst>
          </p:cNvPr>
          <p:cNvSpPr>
            <a:spLocks xmlns:a="http://schemas.openxmlformats.org/drawingml/2006/main" noGrp="1"/>
          </p:cNvSpPr>
          <p:nvPr/>
        </p:nvSpPr>
        <p:spPr>
          <a:xfrm xmlns:a="http://schemas.openxmlformats.org/drawingml/2006/main">
            <a:off x="3591992" y="5266944"/>
            <a:ext cx="2220392"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0E1E3A"/>
                </a:solidFill>
                <a:latin typeface="Cambria"/>
                <a:ea typeface="Cambria"/>
                <a:cs typeface="Cambria"/>
              </a:rPr>
              <a:t>−66.6 / −63.1%</a:t>
            </a:r>
          </a:p>
        </p:txBody>
      </p:sp>
      <p:sp>
        <p:nvSpPr>
          <p:cNvPr id="15" name="Text 12">
            <a:extLst xmlns:a="http://schemas.openxmlformats.org/drawingml/2006/main">
              <a:ext uri="{FF2B5EF4-FFF2-40B4-BE49-F238E27FC236}">
                <a16:creationId xmlns:a16="http://schemas.microsoft.com/office/drawing/2014/main" id="{C4F7D80A-7FB3-4CDF-992B-9372CE7EB3CE}"/>
              </a:ext>
            </a:extLst>
          </p:cNvPr>
          <p:cNvSpPr>
            <a:spLocks xmlns:a="http://schemas.openxmlformats.org/drawingml/2006/main" noGrp="1"/>
          </p:cNvSpPr>
          <p:nvPr/>
        </p:nvSpPr>
        <p:spPr>
          <a:xfrm xmlns:a="http://schemas.openxmlformats.org/drawingml/2006/main">
            <a:off x="3591992" y="5614416"/>
            <a:ext cx="2220392"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requests / total tokens</a:t>
            </a:r>
          </a:p>
        </p:txBody>
      </p:sp>
      <p:sp>
        <p:nvSpPr>
          <p:cNvPr id="16" name="Shape 13">
            <a:extLst xmlns:a="http://schemas.openxmlformats.org/drawingml/2006/main">
              <a:ext uri="{FF2B5EF4-FFF2-40B4-BE49-F238E27FC236}">
                <a16:creationId xmlns:a16="http://schemas.microsoft.com/office/drawing/2014/main" id="{6C461023-FD8E-4BB2-97CE-48C0C2810D7F}"/>
              </a:ext>
            </a:extLst>
          </p:cNvPr>
          <p:cNvSpPr>
            <a:spLocks xmlns:a="http://schemas.openxmlformats.org/drawingml/2006/main" noGrp="1"/>
          </p:cNvSpPr>
          <p:nvPr/>
        </p:nvSpPr>
        <p:spPr>
          <a:xfrm xmlns:a="http://schemas.openxmlformats.org/drawingml/2006/main">
            <a:off x="6214720" y="5175504"/>
            <a:ext cx="2549576" cy="932688"/>
          </a:xfrm>
          <a:prstGeom xmlns:a="http://schemas.openxmlformats.org/drawingml/2006/main" prst="roundRect">
            <a:avLst>
              <a:gd name="adj" fmla="val 4902"/>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7" name="Text 14">
            <a:extLst xmlns:a="http://schemas.openxmlformats.org/drawingml/2006/main">
              <a:ext uri="{FF2B5EF4-FFF2-40B4-BE49-F238E27FC236}">
                <a16:creationId xmlns:a16="http://schemas.microsoft.com/office/drawing/2014/main" id="{7BE43BCA-A57F-4DCC-A5A7-10C2434D3A2C}"/>
              </a:ext>
            </a:extLst>
          </p:cNvPr>
          <p:cNvSpPr>
            <a:spLocks xmlns:a="http://schemas.openxmlformats.org/drawingml/2006/main" noGrp="1"/>
          </p:cNvSpPr>
          <p:nvPr/>
        </p:nvSpPr>
        <p:spPr>
          <a:xfrm xmlns:a="http://schemas.openxmlformats.org/drawingml/2006/main">
            <a:off x="6379312" y="5266944"/>
            <a:ext cx="2220392"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0E1E3A"/>
                </a:solidFill>
                <a:latin typeface="Cambria"/>
                <a:ea typeface="Cambria"/>
                <a:cs typeface="Cambria"/>
              </a:rPr>
              <a:t>−64.2 / −58.7%</a:t>
            </a:r>
          </a:p>
        </p:txBody>
      </p:sp>
      <p:sp>
        <p:nvSpPr>
          <p:cNvPr id="18" name="Text 15">
            <a:extLst xmlns:a="http://schemas.openxmlformats.org/drawingml/2006/main">
              <a:ext uri="{FF2B5EF4-FFF2-40B4-BE49-F238E27FC236}">
                <a16:creationId xmlns:a16="http://schemas.microsoft.com/office/drawing/2014/main" id="{350BA061-27F2-4BE7-ADEF-5436892E51E2}"/>
              </a:ext>
            </a:extLst>
          </p:cNvPr>
          <p:cNvSpPr>
            <a:spLocks xmlns:a="http://schemas.openxmlformats.org/drawingml/2006/main" noGrp="1"/>
          </p:cNvSpPr>
          <p:nvPr/>
        </p:nvSpPr>
        <p:spPr>
          <a:xfrm xmlns:a="http://schemas.openxmlformats.org/drawingml/2006/main">
            <a:off x="6379312" y="5614416"/>
            <a:ext cx="2220392"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latency / estimated cost</a:t>
            </a:r>
          </a:p>
        </p:txBody>
      </p:sp>
      <p:sp>
        <p:nvSpPr>
          <p:cNvPr id="19" name="Shape 16">
            <a:extLst xmlns:a="http://schemas.openxmlformats.org/drawingml/2006/main">
              <a:ext uri="{FF2B5EF4-FFF2-40B4-BE49-F238E27FC236}">
                <a16:creationId xmlns:a16="http://schemas.microsoft.com/office/drawing/2014/main" id="{3F5F7FD0-AF8B-4C12-8595-485ADE3ABD57}"/>
              </a:ext>
            </a:extLst>
          </p:cNvPr>
          <p:cNvSpPr>
            <a:spLocks xmlns:a="http://schemas.openxmlformats.org/drawingml/2006/main" noGrp="1"/>
          </p:cNvSpPr>
          <p:nvPr/>
        </p:nvSpPr>
        <p:spPr>
          <a:xfrm xmlns:a="http://schemas.openxmlformats.org/drawingml/2006/main">
            <a:off x="9002039" y="5175504"/>
            <a:ext cx="2549576" cy="932688"/>
          </a:xfrm>
          <a:prstGeom xmlns:a="http://schemas.openxmlformats.org/drawingml/2006/main" prst="roundRect">
            <a:avLst>
              <a:gd name="adj" fmla="val 4902"/>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0" name="Text 17">
            <a:extLst xmlns:a="http://schemas.openxmlformats.org/drawingml/2006/main">
              <a:ext uri="{FF2B5EF4-FFF2-40B4-BE49-F238E27FC236}">
                <a16:creationId xmlns:a16="http://schemas.microsoft.com/office/drawing/2014/main" id="{438897B1-29D2-4E43-945E-B90D9FE46AF7}"/>
              </a:ext>
            </a:extLst>
          </p:cNvPr>
          <p:cNvSpPr>
            <a:spLocks xmlns:a="http://schemas.openxmlformats.org/drawingml/2006/main" noGrp="1"/>
          </p:cNvSpPr>
          <p:nvPr/>
        </p:nvSpPr>
        <p:spPr>
          <a:xfrm xmlns:a="http://schemas.openxmlformats.org/drawingml/2006/main">
            <a:off x="9166631" y="5266944"/>
            <a:ext cx="2220392"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A93B2B"/>
                </a:solidFill>
                <a:latin typeface="Cambria"/>
                <a:ea typeface="Cambria"/>
                <a:cs typeface="Cambria"/>
              </a:rPr>
              <a:t>90 / 90</a:t>
            </a:r>
          </a:p>
        </p:txBody>
      </p:sp>
      <p:sp>
        <p:nvSpPr>
          <p:cNvPr id="21" name="Text 18">
            <a:extLst xmlns:a="http://schemas.openxmlformats.org/drawingml/2006/main">
              <a:ext uri="{FF2B5EF4-FFF2-40B4-BE49-F238E27FC236}">
                <a16:creationId xmlns:a16="http://schemas.microsoft.com/office/drawing/2014/main" id="{A954F22F-78DA-41C6-B9AF-F4952C3DDD9B}"/>
              </a:ext>
            </a:extLst>
          </p:cNvPr>
          <p:cNvSpPr>
            <a:spLocks xmlns:a="http://schemas.openxmlformats.org/drawingml/2006/main" noGrp="1"/>
          </p:cNvSpPr>
          <p:nvPr/>
        </p:nvSpPr>
        <p:spPr>
          <a:xfrm xmlns:a="http://schemas.openxmlformats.org/drawingml/2006/main">
            <a:off x="9166631" y="5614416"/>
            <a:ext cx="2220392"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manual exact; no runtime dominance</a:t>
            </a:r>
          </a:p>
        </p:txBody>
      </p:sp>
    </p:spTree>
    <p:extLst>
      <p:ext uri="{BB962C8B-B14F-4D97-AF65-F5344CB8AC3E}">
        <p14:creationId xmlns:p14="http://schemas.microsoft.com/office/powerpoint/2010/main" val="1385376139"/>
      </p:ext>
    </p:extLst>
  </p:cSld>
</p:sld>
</file>

<file path=ppt/slides/slide1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2CF15DC-1301-4621-81E9-2DCAEE7AE5FC}"/>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F5A30271-264E-47D1-9785-F977FECEEDF2}"/>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19</a:t>
            </a:r>
          </a:p>
        </p:txBody>
      </p:sp>
      <p:sp>
        <p:nvSpPr>
          <p:cNvPr id="4" name="Text 2">
            <a:extLst xmlns:a="http://schemas.openxmlformats.org/drawingml/2006/main">
              <a:ext uri="{FF2B5EF4-FFF2-40B4-BE49-F238E27FC236}">
                <a16:creationId xmlns:a16="http://schemas.microsoft.com/office/drawing/2014/main" id="{AE6CDDA3-6432-436D-A8CD-C01F91B4A10C}"/>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RESULTS  ·  RQ2  ·  §5.3  ·  TABLE 6</a:t>
            </a:r>
          </a:p>
        </p:txBody>
      </p:sp>
      <p:sp>
        <p:nvSpPr>
          <p:cNvPr id="5" name="Text 3">
            <a:extLst xmlns:a="http://schemas.openxmlformats.org/drawingml/2006/main">
              <a:ext uri="{FF2B5EF4-FFF2-40B4-BE49-F238E27FC236}">
                <a16:creationId xmlns:a16="http://schemas.microsoft.com/office/drawing/2014/main" id="{1A6B1FDE-60A5-4E6A-ADD8-1A4C23E97501}"/>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Half the requests, quality held</a:t>
            </a:r>
          </a:p>
        </p:txBody>
      </p:sp>
      <p:graphicFrame>
        <p:nvGraphicFramePr>
          <p:cNvPr id="6" name="Chart 0"/>
          <p:cNvGraphicFramePr/>
          <p:nvPr/>
        </p:nvGraphicFramePr>
        <p:xfrm>
          <a:off xmlns:a="http://schemas.openxmlformats.org/drawingml/2006/main" x="640080" y="1371600"/>
          <a:ext xmlns:a="http://schemas.openxmlformats.org/drawingml/2006/main" cx="7452360" cy="3566160"/>
        </p:xfrm>
        <a:graphic xmlns:a="http://schemas.openxmlformats.org/drawingml/2006/main">
          <a:graphicData uri="http://schemas.openxmlformats.org/drawingml/2006/chart">
            <c:chart xmlns:r="http://schemas.openxmlformats.org/officeDocument/2006/relationships" xmlns:c="http://schemas.openxmlformats.org/drawingml/2006/chart" r:id="Rb85f43d5fcbc4331"/>
          </a:graphicData>
        </a:graphic>
      </p:graphicFrame>
      <p:sp>
        <p:nvSpPr>
          <p:cNvPr id="7" name="Shape 4">
            <a:extLst xmlns:a="http://schemas.openxmlformats.org/drawingml/2006/main">
              <a:ext uri="{FF2B5EF4-FFF2-40B4-BE49-F238E27FC236}">
                <a16:creationId xmlns:a16="http://schemas.microsoft.com/office/drawing/2014/main" id="{3C1760E1-20A0-445F-A11B-0E8EDB139EAE}"/>
              </a:ext>
            </a:extLst>
          </p:cNvPr>
          <p:cNvSpPr>
            <a:spLocks xmlns:a="http://schemas.openxmlformats.org/drawingml/2006/main" noGrp="1"/>
          </p:cNvSpPr>
          <p:nvPr/>
        </p:nvSpPr>
        <p:spPr>
          <a:xfrm xmlns:a="http://schemas.openxmlformats.org/drawingml/2006/main">
            <a:off x="8321040" y="1371600"/>
            <a:ext cx="3230575" cy="3566160"/>
          </a:xfrm>
          <a:prstGeom xmlns:a="http://schemas.openxmlformats.org/drawingml/2006/main" prst="roundRect">
            <a:avLst>
              <a:gd name="adj" fmla="val 1415"/>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8" name="Text 5">
            <a:extLst xmlns:a="http://schemas.openxmlformats.org/drawingml/2006/main">
              <a:ext uri="{FF2B5EF4-FFF2-40B4-BE49-F238E27FC236}">
                <a16:creationId xmlns:a16="http://schemas.microsoft.com/office/drawing/2014/main" id="{5B524CE7-F7B0-4AD3-9C5E-3718B7F80E65}"/>
              </a:ext>
            </a:extLst>
          </p:cNvPr>
          <p:cNvSpPr>
            <a:spLocks xmlns:a="http://schemas.openxmlformats.org/drawingml/2006/main" noGrp="1"/>
          </p:cNvSpPr>
          <p:nvPr/>
        </p:nvSpPr>
        <p:spPr>
          <a:xfrm xmlns:a="http://schemas.openxmlformats.org/drawingml/2006/main">
            <a:off x="8577072" y="1536192"/>
            <a:ext cx="2718511"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50" b="1" spc="110">
                <a:solidFill>
                  <a:srgbClr val="1F8A99"/>
                </a:solidFill>
                <a:latin typeface="Calibri"/>
                <a:ea typeface="Calibri"/>
                <a:cs typeface="Calibri"/>
              </a:rPr>
              <a:t>WHAT THE COMPILER ACTUALLY DID</a:t>
            </a:r>
          </a:p>
        </p:txBody>
      </p:sp>
      <p:sp>
        <p:nvSpPr>
          <p:cNvPr id="9" name="Text 6">
            <a:extLst xmlns:a="http://schemas.openxmlformats.org/drawingml/2006/main">
              <a:ext uri="{FF2B5EF4-FFF2-40B4-BE49-F238E27FC236}">
                <a16:creationId xmlns:a16="http://schemas.microsoft.com/office/drawing/2014/main" id="{53DCA59F-7599-418A-8691-5B7A9529E74E}"/>
              </a:ext>
            </a:extLst>
          </p:cNvPr>
          <p:cNvSpPr>
            <a:spLocks xmlns:a="http://schemas.openxmlformats.org/drawingml/2006/main" noGrp="1"/>
          </p:cNvSpPr>
          <p:nvPr/>
        </p:nvSpPr>
        <p:spPr>
          <a:xfrm xmlns:a="http://schemas.openxmlformats.org/drawingml/2006/main">
            <a:off x="8595360" y="1828800"/>
            <a:ext cx="2681935" cy="292608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800"/>
              </a:spcAft>
              <a:buChar char="•"/>
            </a:pPr>
            <a:r>
              <a:rPr sz="1100">
                <a:solidFill>
                  <a:srgbClr val="24354F"/>
                </a:solidFill>
                <a:latin typeface="Calibri"/>
                <a:ea typeface="Calibri"/>
                <a:cs typeface="Calibri"/>
              </a:rPr>
              <a:t>All 132 discovery traces read record, then labels, then comments — with a prompt naming neither tools nor order.</a:t>
            </a:r>
          </a:p>
          <a:p xmlns:a="http://schemas.openxmlformats.org/drawingml/2006/main">
            <a:pPr marL="342900" indent="-342900">
              <a:lnSpc>
                <a:spcPct val="106000"/>
              </a:lnSpc>
              <a:spcAft>
                <a:spcPts val="800"/>
              </a:spcAft>
              <a:buChar char="•"/>
            </a:pPr>
            <a:r>
              <a:rPr sz="1100">
                <a:solidFill>
                  <a:srgbClr val="24354F"/>
                </a:solidFill>
                <a:latin typeface="Calibri"/>
                <a:ea typeface="Calibri"/>
                <a:cs typeface="Calibri"/>
              </a:rPr>
              <a:t>The natural caller chose different integer comment limits, so no trace-grounded expression reproduces that argument.</a:t>
            </a:r>
          </a:p>
          <a:p xmlns:a="http://schemas.openxmlformats.org/drawingml/2006/main">
            <a:pPr marL="342900" indent="-342900">
              <a:lnSpc>
                <a:spcPct val="106000"/>
              </a:lnSpc>
              <a:spcAft>
                <a:spcPts val="800"/>
              </a:spcAft>
              <a:buChar char="•"/>
            </a:pPr>
            <a:r>
              <a:rPr sz="1100">
                <a:solidFill>
                  <a:srgbClr val="24354F"/>
                </a:solidFill>
                <a:latin typeface="Calibri"/>
                <a:ea typeface="Calibri"/>
                <a:cs typeface="Calibri"/>
              </a:rPr>
              <a:t>The full three-read candidate was rejected as an ungroundable slot; the compiler emitted the two-read prefix instead.</a:t>
            </a:r>
          </a:p>
          <a:p xmlns:a="http://schemas.openxmlformats.org/drawingml/2006/main">
            <a:pPr marL="342900" indent="-342900">
              <a:lnSpc>
                <a:spcPct val="106000"/>
              </a:lnSpc>
              <a:spcAft>
                <a:spcPts val="800"/>
              </a:spcAft>
              <a:buChar char="•"/>
            </a:pPr>
            <a:r>
              <a:rPr sz="1100">
                <a:solidFill>
                  <a:srgbClr val="24354F"/>
                </a:solidFill>
                <a:latin typeface="Calibri"/>
                <a:ea typeface="Calibri"/>
                <a:cs typeface="Calibri"/>
              </a:rPr>
              <a:t>The gate admitted 92/92 calibration groups with zero registered violations; simultaneous upper bound 0.0498.</a:t>
            </a:r>
          </a:p>
        </p:txBody>
      </p:sp>
      <p:sp>
        <p:nvSpPr>
          <p:cNvPr id="10" name="Shape 7">
            <a:extLst xmlns:a="http://schemas.openxmlformats.org/drawingml/2006/main">
              <a:ext uri="{FF2B5EF4-FFF2-40B4-BE49-F238E27FC236}">
                <a16:creationId xmlns:a16="http://schemas.microsoft.com/office/drawing/2014/main" id="{A310976C-1FCD-425E-BACF-61EF3671BD91}"/>
              </a:ext>
            </a:extLst>
          </p:cNvPr>
          <p:cNvSpPr>
            <a:spLocks xmlns:a="http://schemas.openxmlformats.org/drawingml/2006/main" noGrp="1"/>
          </p:cNvSpPr>
          <p:nvPr/>
        </p:nvSpPr>
        <p:spPr>
          <a:xfrm xmlns:a="http://schemas.openxmlformats.org/drawingml/2006/main">
            <a:off x="640080" y="5138928"/>
            <a:ext cx="2006742" cy="969264"/>
          </a:xfrm>
          <a:prstGeom xmlns:a="http://schemas.openxmlformats.org/drawingml/2006/main" prst="roundRect">
            <a:avLst>
              <a:gd name="adj" fmla="val 4717"/>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1" name="Text 8">
            <a:extLst xmlns:a="http://schemas.openxmlformats.org/drawingml/2006/main">
              <a:ext uri="{FF2B5EF4-FFF2-40B4-BE49-F238E27FC236}">
                <a16:creationId xmlns:a16="http://schemas.microsoft.com/office/drawing/2014/main" id="{84F8FB49-2683-441E-868D-CC974D7075AF}"/>
              </a:ext>
            </a:extLst>
          </p:cNvPr>
          <p:cNvSpPr>
            <a:spLocks xmlns:a="http://schemas.openxmlformats.org/drawingml/2006/main" noGrp="1"/>
          </p:cNvSpPr>
          <p:nvPr/>
        </p:nvSpPr>
        <p:spPr>
          <a:xfrm xmlns:a="http://schemas.openxmlformats.org/drawingml/2006/main">
            <a:off x="786384" y="5230368"/>
            <a:ext cx="171413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000" b="1">
                <a:solidFill>
                  <a:srgbClr val="0E1E3A"/>
                </a:solidFill>
                <a:latin typeface="Cambria"/>
                <a:ea typeface="Cambria"/>
                <a:cs typeface="Cambria"/>
              </a:rPr>
              <a:t>−50.0%</a:t>
            </a:r>
          </a:p>
        </p:txBody>
      </p:sp>
      <p:sp>
        <p:nvSpPr>
          <p:cNvPr id="12" name="Text 9">
            <a:extLst xmlns:a="http://schemas.openxmlformats.org/drawingml/2006/main">
              <a:ext uri="{FF2B5EF4-FFF2-40B4-BE49-F238E27FC236}">
                <a16:creationId xmlns:a16="http://schemas.microsoft.com/office/drawing/2014/main" id="{14B24EDE-E6A2-4C00-B9EB-337D4178152D}"/>
              </a:ext>
            </a:extLst>
          </p:cNvPr>
          <p:cNvSpPr>
            <a:spLocks xmlns:a="http://schemas.openxmlformats.org/drawingml/2006/main" noGrp="1"/>
          </p:cNvSpPr>
          <p:nvPr/>
        </p:nvSpPr>
        <p:spPr>
          <a:xfrm xmlns:a="http://schemas.openxmlformats.org/drawingml/2006/main">
            <a:off x="786384" y="5632704"/>
            <a:ext cx="1714134"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provider requests</a:t>
            </a:r>
          </a:p>
        </p:txBody>
      </p:sp>
      <p:sp>
        <p:nvSpPr>
          <p:cNvPr id="13" name="Shape 10">
            <a:extLst xmlns:a="http://schemas.openxmlformats.org/drawingml/2006/main">
              <a:ext uri="{FF2B5EF4-FFF2-40B4-BE49-F238E27FC236}">
                <a16:creationId xmlns:a16="http://schemas.microsoft.com/office/drawing/2014/main" id="{B2C5662A-EEE5-4A40-A0A2-412894DFBF62}"/>
              </a:ext>
            </a:extLst>
          </p:cNvPr>
          <p:cNvSpPr>
            <a:spLocks xmlns:a="http://schemas.openxmlformats.org/drawingml/2006/main" noGrp="1"/>
          </p:cNvSpPr>
          <p:nvPr/>
        </p:nvSpPr>
        <p:spPr>
          <a:xfrm xmlns:a="http://schemas.openxmlformats.org/drawingml/2006/main">
            <a:off x="2866278" y="5138928"/>
            <a:ext cx="2006742" cy="969264"/>
          </a:xfrm>
          <a:prstGeom xmlns:a="http://schemas.openxmlformats.org/drawingml/2006/main" prst="roundRect">
            <a:avLst>
              <a:gd name="adj" fmla="val 4717"/>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4" name="Text 11">
            <a:extLst xmlns:a="http://schemas.openxmlformats.org/drawingml/2006/main">
              <a:ext uri="{FF2B5EF4-FFF2-40B4-BE49-F238E27FC236}">
                <a16:creationId xmlns:a16="http://schemas.microsoft.com/office/drawing/2014/main" id="{426A1291-3D81-43AE-8C19-503F6AD58286}"/>
              </a:ext>
            </a:extLst>
          </p:cNvPr>
          <p:cNvSpPr>
            <a:spLocks xmlns:a="http://schemas.openxmlformats.org/drawingml/2006/main" noGrp="1"/>
          </p:cNvSpPr>
          <p:nvPr/>
        </p:nvSpPr>
        <p:spPr>
          <a:xfrm xmlns:a="http://schemas.openxmlformats.org/drawingml/2006/main">
            <a:off x="3012582" y="5230368"/>
            <a:ext cx="171413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000" b="1">
                <a:solidFill>
                  <a:srgbClr val="0E1E3A"/>
                </a:solidFill>
                <a:latin typeface="Cambria"/>
                <a:ea typeface="Cambria"/>
                <a:cs typeface="Cambria"/>
              </a:rPr>
              <a:t>−39.5%</a:t>
            </a:r>
          </a:p>
        </p:txBody>
      </p:sp>
      <p:sp>
        <p:nvSpPr>
          <p:cNvPr id="15" name="Text 12">
            <a:extLst xmlns:a="http://schemas.openxmlformats.org/drawingml/2006/main">
              <a:ext uri="{FF2B5EF4-FFF2-40B4-BE49-F238E27FC236}">
                <a16:creationId xmlns:a16="http://schemas.microsoft.com/office/drawing/2014/main" id="{B9708C38-4EBA-4DF0-897D-916FFF212A3B}"/>
              </a:ext>
            </a:extLst>
          </p:cNvPr>
          <p:cNvSpPr>
            <a:spLocks xmlns:a="http://schemas.openxmlformats.org/drawingml/2006/main" noGrp="1"/>
          </p:cNvSpPr>
          <p:nvPr/>
        </p:nvSpPr>
        <p:spPr>
          <a:xfrm xmlns:a="http://schemas.openxmlformats.org/drawingml/2006/main">
            <a:off x="3012582" y="5632704"/>
            <a:ext cx="1714134"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total tokens</a:t>
            </a:r>
          </a:p>
        </p:txBody>
      </p:sp>
      <p:sp>
        <p:nvSpPr>
          <p:cNvPr id="16" name="Shape 13">
            <a:extLst xmlns:a="http://schemas.openxmlformats.org/drawingml/2006/main">
              <a:ext uri="{FF2B5EF4-FFF2-40B4-BE49-F238E27FC236}">
                <a16:creationId xmlns:a16="http://schemas.microsoft.com/office/drawing/2014/main" id="{09E1A7C9-F4DC-4759-9A1E-11C1CE81CD4D}"/>
              </a:ext>
            </a:extLst>
          </p:cNvPr>
          <p:cNvSpPr>
            <a:spLocks xmlns:a="http://schemas.openxmlformats.org/drawingml/2006/main" noGrp="1"/>
          </p:cNvSpPr>
          <p:nvPr/>
        </p:nvSpPr>
        <p:spPr>
          <a:xfrm xmlns:a="http://schemas.openxmlformats.org/drawingml/2006/main">
            <a:off x="5092476" y="5138928"/>
            <a:ext cx="2006742" cy="969264"/>
          </a:xfrm>
          <a:prstGeom xmlns:a="http://schemas.openxmlformats.org/drawingml/2006/main" prst="roundRect">
            <a:avLst>
              <a:gd name="adj" fmla="val 4717"/>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7" name="Text 14">
            <a:extLst xmlns:a="http://schemas.openxmlformats.org/drawingml/2006/main">
              <a:ext uri="{FF2B5EF4-FFF2-40B4-BE49-F238E27FC236}">
                <a16:creationId xmlns:a16="http://schemas.microsoft.com/office/drawing/2014/main" id="{59ADD08D-5F65-4789-85DD-6F7B89726500}"/>
              </a:ext>
            </a:extLst>
          </p:cNvPr>
          <p:cNvSpPr>
            <a:spLocks xmlns:a="http://schemas.openxmlformats.org/drawingml/2006/main" noGrp="1"/>
          </p:cNvSpPr>
          <p:nvPr/>
        </p:nvSpPr>
        <p:spPr>
          <a:xfrm xmlns:a="http://schemas.openxmlformats.org/drawingml/2006/main">
            <a:off x="5238780" y="5230368"/>
            <a:ext cx="171413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000" b="1">
                <a:solidFill>
                  <a:srgbClr val="0E1E3A"/>
                </a:solidFill>
                <a:latin typeface="Cambria"/>
                <a:ea typeface="Cambria"/>
                <a:cs typeface="Cambria"/>
              </a:rPr>
              <a:t>−51.7%</a:t>
            </a:r>
          </a:p>
        </p:txBody>
      </p:sp>
      <p:sp>
        <p:nvSpPr>
          <p:cNvPr id="18" name="Text 15">
            <a:extLst xmlns:a="http://schemas.openxmlformats.org/drawingml/2006/main">
              <a:ext uri="{FF2B5EF4-FFF2-40B4-BE49-F238E27FC236}">
                <a16:creationId xmlns:a16="http://schemas.microsoft.com/office/drawing/2014/main" id="{A57FD9B9-796C-4F22-8285-351D925BEEF6}"/>
              </a:ext>
            </a:extLst>
          </p:cNvPr>
          <p:cNvSpPr>
            <a:spLocks xmlns:a="http://schemas.openxmlformats.org/drawingml/2006/main" noGrp="1"/>
          </p:cNvSpPr>
          <p:nvPr/>
        </p:nvSpPr>
        <p:spPr>
          <a:xfrm xmlns:a="http://schemas.openxmlformats.org/drawingml/2006/main">
            <a:off x="5238780" y="5632704"/>
            <a:ext cx="1714134"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observed wall latency</a:t>
            </a:r>
          </a:p>
        </p:txBody>
      </p:sp>
      <p:sp>
        <p:nvSpPr>
          <p:cNvPr id="19" name="Shape 16">
            <a:extLst xmlns:a="http://schemas.openxmlformats.org/drawingml/2006/main">
              <a:ext uri="{FF2B5EF4-FFF2-40B4-BE49-F238E27FC236}">
                <a16:creationId xmlns:a16="http://schemas.microsoft.com/office/drawing/2014/main" id="{1CB1C4A9-FEBE-4DF5-B21D-C50FFA328D45}"/>
              </a:ext>
            </a:extLst>
          </p:cNvPr>
          <p:cNvSpPr>
            <a:spLocks xmlns:a="http://schemas.openxmlformats.org/drawingml/2006/main" noGrp="1"/>
          </p:cNvSpPr>
          <p:nvPr/>
        </p:nvSpPr>
        <p:spPr>
          <a:xfrm xmlns:a="http://schemas.openxmlformats.org/drawingml/2006/main">
            <a:off x="7318675" y="5138928"/>
            <a:ext cx="2006742" cy="969264"/>
          </a:xfrm>
          <a:prstGeom xmlns:a="http://schemas.openxmlformats.org/drawingml/2006/main" prst="roundRect">
            <a:avLst>
              <a:gd name="adj" fmla="val 4717"/>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0" name="Text 17">
            <a:extLst xmlns:a="http://schemas.openxmlformats.org/drawingml/2006/main">
              <a:ext uri="{FF2B5EF4-FFF2-40B4-BE49-F238E27FC236}">
                <a16:creationId xmlns:a16="http://schemas.microsoft.com/office/drawing/2014/main" id="{D1B1EAEC-6FF9-4B96-964C-CD8193213CE8}"/>
              </a:ext>
            </a:extLst>
          </p:cNvPr>
          <p:cNvSpPr>
            <a:spLocks xmlns:a="http://schemas.openxmlformats.org/drawingml/2006/main" noGrp="1"/>
          </p:cNvSpPr>
          <p:nvPr/>
        </p:nvSpPr>
        <p:spPr>
          <a:xfrm xmlns:a="http://schemas.openxmlformats.org/drawingml/2006/main">
            <a:off x="7464979" y="5230368"/>
            <a:ext cx="171413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000" b="1">
                <a:solidFill>
                  <a:srgbClr val="0E1E3A"/>
                </a:solidFill>
                <a:latin typeface="Cambria"/>
                <a:ea typeface="Cambria"/>
                <a:cs typeface="Cambria"/>
              </a:rPr>
              <a:t>−32.0%</a:t>
            </a:r>
          </a:p>
        </p:txBody>
      </p:sp>
      <p:sp>
        <p:nvSpPr>
          <p:cNvPr id="21" name="Text 18">
            <a:extLst xmlns:a="http://schemas.openxmlformats.org/drawingml/2006/main">
              <a:ext uri="{FF2B5EF4-FFF2-40B4-BE49-F238E27FC236}">
                <a16:creationId xmlns:a16="http://schemas.microsoft.com/office/drawing/2014/main" id="{5165A77B-E0D8-419F-83D0-4D0162EBB382}"/>
              </a:ext>
            </a:extLst>
          </p:cNvPr>
          <p:cNvSpPr>
            <a:spLocks xmlns:a="http://schemas.openxmlformats.org/drawingml/2006/main" noGrp="1"/>
          </p:cNvSpPr>
          <p:nvPr/>
        </p:nvSpPr>
        <p:spPr>
          <a:xfrm xmlns:a="http://schemas.openxmlformats.org/drawingml/2006/main">
            <a:off x="7464979" y="5632704"/>
            <a:ext cx="1714134"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estimated cost</a:t>
            </a:r>
          </a:p>
        </p:txBody>
      </p:sp>
      <p:sp>
        <p:nvSpPr>
          <p:cNvPr id="22" name="Shape 19">
            <a:extLst xmlns:a="http://schemas.openxmlformats.org/drawingml/2006/main">
              <a:ext uri="{FF2B5EF4-FFF2-40B4-BE49-F238E27FC236}">
                <a16:creationId xmlns:a16="http://schemas.microsoft.com/office/drawing/2014/main" id="{30EAF532-5324-4564-B163-BDD562FFBC08}"/>
              </a:ext>
            </a:extLst>
          </p:cNvPr>
          <p:cNvSpPr>
            <a:spLocks xmlns:a="http://schemas.openxmlformats.org/drawingml/2006/main" noGrp="1"/>
          </p:cNvSpPr>
          <p:nvPr/>
        </p:nvSpPr>
        <p:spPr>
          <a:xfrm xmlns:a="http://schemas.openxmlformats.org/drawingml/2006/main">
            <a:off x="9544873" y="5138928"/>
            <a:ext cx="2006742" cy="969264"/>
          </a:xfrm>
          <a:prstGeom xmlns:a="http://schemas.openxmlformats.org/drawingml/2006/main" prst="roundRect">
            <a:avLst>
              <a:gd name="adj" fmla="val 4717"/>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3" name="Text 20">
            <a:extLst xmlns:a="http://schemas.openxmlformats.org/drawingml/2006/main">
              <a:ext uri="{FF2B5EF4-FFF2-40B4-BE49-F238E27FC236}">
                <a16:creationId xmlns:a16="http://schemas.microsoft.com/office/drawing/2014/main" id="{54AC4035-0DA8-4801-85D9-6E19723F3703}"/>
              </a:ext>
            </a:extLst>
          </p:cNvPr>
          <p:cNvSpPr>
            <a:spLocks xmlns:a="http://schemas.openxmlformats.org/drawingml/2006/main" noGrp="1"/>
          </p:cNvSpPr>
          <p:nvPr/>
        </p:nvSpPr>
        <p:spPr>
          <a:xfrm xmlns:a="http://schemas.openxmlformats.org/drawingml/2006/main">
            <a:off x="9691177" y="5230368"/>
            <a:ext cx="171413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000" b="1">
                <a:solidFill>
                  <a:srgbClr val="1F8A99"/>
                </a:solidFill>
                <a:latin typeface="Cambria"/>
                <a:ea typeface="Cambria"/>
                <a:cs typeface="Cambria"/>
              </a:rPr>
              <a:t>30 / 30</a:t>
            </a:r>
          </a:p>
        </p:txBody>
      </p:sp>
      <p:sp>
        <p:nvSpPr>
          <p:cNvPr id="24" name="Text 21">
            <a:extLst xmlns:a="http://schemas.openxmlformats.org/drawingml/2006/main">
              <a:ext uri="{FF2B5EF4-FFF2-40B4-BE49-F238E27FC236}">
                <a16:creationId xmlns:a16="http://schemas.microsoft.com/office/drawing/2014/main" id="{3F0C3B58-819F-4796-A159-0201DDF15B53}"/>
              </a:ext>
            </a:extLst>
          </p:cNvPr>
          <p:cNvSpPr>
            <a:spLocks xmlns:a="http://schemas.openxmlformats.org/drawingml/2006/main" noGrp="1"/>
          </p:cNvSpPr>
          <p:nvPr/>
        </p:nvSpPr>
        <p:spPr>
          <a:xfrm xmlns:a="http://schemas.openxmlformats.org/drawingml/2006/main">
            <a:off x="9691177" y="5632704"/>
            <a:ext cx="1714134"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000">
                <a:solidFill>
                  <a:srgbClr val="5A6B84"/>
                </a:solidFill>
                <a:latin typeface="Calibri"/>
                <a:ea typeface="Calibri"/>
                <a:cs typeface="Calibri"/>
              </a:rPr>
              <a:t>exact task contracts</a:t>
            </a:r>
          </a:p>
        </p:txBody>
      </p:sp>
    </p:spTree>
    <p:extLst>
      <p:ext uri="{BB962C8B-B14F-4D97-AF65-F5344CB8AC3E}">
        <p14:creationId xmlns:p14="http://schemas.microsoft.com/office/powerpoint/2010/main" val="1439339519"/>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D26FD71-BFC8-418B-8222-DF3E8474CB2C}"/>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22047920-9B9B-4B47-B6A5-73329EF85FCE}"/>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2</a:t>
            </a:r>
          </a:p>
        </p:txBody>
      </p:sp>
      <p:sp>
        <p:nvSpPr>
          <p:cNvPr id="4" name="Text 2">
            <a:extLst xmlns:a="http://schemas.openxmlformats.org/drawingml/2006/main">
              <a:ext uri="{FF2B5EF4-FFF2-40B4-BE49-F238E27FC236}">
                <a16:creationId xmlns:a16="http://schemas.microsoft.com/office/drawing/2014/main" id="{D02F57F9-D850-45B9-B512-D45AD192DD9A}"/>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THE SHORT VERSION  ·  §1</a:t>
            </a:r>
          </a:p>
        </p:txBody>
      </p:sp>
      <p:sp>
        <p:nvSpPr>
          <p:cNvPr id="5" name="Text 3">
            <a:extLst xmlns:a="http://schemas.openxmlformats.org/drawingml/2006/main">
              <a:ext uri="{FF2B5EF4-FFF2-40B4-BE49-F238E27FC236}">
                <a16:creationId xmlns:a16="http://schemas.microsoft.com/office/drawing/2014/main" id="{10A06F07-F43A-495C-BC85-68040181E21A}"/>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Recurrence is not permission</a:t>
            </a:r>
          </a:p>
        </p:txBody>
      </p:sp>
      <p:sp>
        <p:nvSpPr>
          <p:cNvPr id="6" name="Shape 4">
            <a:extLst xmlns:a="http://schemas.openxmlformats.org/drawingml/2006/main">
              <a:ext uri="{FF2B5EF4-FFF2-40B4-BE49-F238E27FC236}">
                <a16:creationId xmlns:a16="http://schemas.microsoft.com/office/drawing/2014/main" id="{B93749DC-61C9-4F64-BF2C-AA7F7313090D}"/>
              </a:ext>
            </a:extLst>
          </p:cNvPr>
          <p:cNvSpPr>
            <a:spLocks xmlns:a="http://schemas.openxmlformats.org/drawingml/2006/main" noGrp="1"/>
          </p:cNvSpPr>
          <p:nvPr/>
        </p:nvSpPr>
        <p:spPr>
          <a:xfrm xmlns:a="http://schemas.openxmlformats.org/drawingml/2006/main">
            <a:off x="640080" y="1371600"/>
            <a:ext cx="10911535" cy="841248"/>
          </a:xfrm>
          <a:prstGeom xmlns:a="http://schemas.openxmlformats.org/drawingml/2006/main" prst="roundRect">
            <a:avLst>
              <a:gd name="adj" fmla="val 5435"/>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7" name="Text 5">
            <a:extLst xmlns:a="http://schemas.openxmlformats.org/drawingml/2006/main">
              <a:ext uri="{FF2B5EF4-FFF2-40B4-BE49-F238E27FC236}">
                <a16:creationId xmlns:a16="http://schemas.microsoft.com/office/drawing/2014/main" id="{37EDE80C-A9C8-4486-9C92-703FF5997F64}"/>
              </a:ext>
            </a:extLst>
          </p:cNvPr>
          <p:cNvSpPr>
            <a:spLocks xmlns:a="http://schemas.openxmlformats.org/drawingml/2006/main" noGrp="1"/>
          </p:cNvSpPr>
          <p:nvPr/>
        </p:nvSpPr>
        <p:spPr>
          <a:xfrm xmlns:a="http://schemas.openxmlformats.org/drawingml/2006/main">
            <a:off x="896112" y="1481328"/>
            <a:ext cx="10399471" cy="6217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10000"/>
              </a:lnSpc>
              <a:buNone/>
            </a:pPr>
            <a:r>
              <a:rPr sz="1400">
                <a:solidFill>
                  <a:srgbClr val="0E1E3A"/>
                </a:solidFill>
                <a:latin typeface="Calibri"/>
                <a:ea typeface="Calibri"/>
                <a:cs typeface="Calibri"/>
              </a:rPr>
              <a:t>GAC supplies the missing admission argument: </a:t>
            </a:r>
            <a:r>
              <a:rPr sz="1400" b="1">
                <a:solidFill>
                  <a:srgbClr val="0E1E3A"/>
                </a:solidFill>
                <a:latin typeface="Calibri"/>
                <a:ea typeface="Calibri"/>
                <a:cs typeface="Calibri"/>
              </a:rPr>
              <a:t>typed value provenance, effect barriers, empirical contracts, and a finite-sample risk gate. </a:t>
            </a:r>
            <a:r>
              <a:rPr sz="1400">
                <a:solidFill>
                  <a:srgbClr val="0E1E3A"/>
                </a:solidFill>
                <a:latin typeface="Calibri"/>
                <a:ea typeface="Calibri"/>
                <a:cs typeface="Calibri"/>
              </a:rPr>
              <a:t>Its default output is refusal — the compiler either emits a guarded artifact or keeps the agent unchanged.</a:t>
            </a:r>
          </a:p>
        </p:txBody>
      </p:sp>
      <p:sp>
        <p:nvSpPr>
          <p:cNvPr id="8" name="Shape 6">
            <a:extLst xmlns:a="http://schemas.openxmlformats.org/drawingml/2006/main">
              <a:ext uri="{FF2B5EF4-FFF2-40B4-BE49-F238E27FC236}">
                <a16:creationId xmlns:a16="http://schemas.microsoft.com/office/drawing/2014/main" id="{ED869A4F-E7C6-47B8-96CE-BB33E5D1CA25}"/>
              </a:ext>
            </a:extLst>
          </p:cNvPr>
          <p:cNvSpPr>
            <a:spLocks xmlns:a="http://schemas.openxmlformats.org/drawingml/2006/main" noGrp="1"/>
          </p:cNvSpPr>
          <p:nvPr/>
        </p:nvSpPr>
        <p:spPr>
          <a:xfrm xmlns:a="http://schemas.openxmlformats.org/drawingml/2006/main">
            <a:off x="640080" y="2487168"/>
            <a:ext cx="2522144" cy="1481328"/>
          </a:xfrm>
          <a:prstGeom xmlns:a="http://schemas.openxmlformats.org/drawingml/2006/main" prst="roundRect">
            <a:avLst>
              <a:gd name="adj" fmla="val 308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9" name="Text 7">
            <a:extLst xmlns:a="http://schemas.openxmlformats.org/drawingml/2006/main">
              <a:ext uri="{FF2B5EF4-FFF2-40B4-BE49-F238E27FC236}">
                <a16:creationId xmlns:a16="http://schemas.microsoft.com/office/drawing/2014/main" id="{FF6BBA54-37EA-4542-A5A4-C1D359A37D46}"/>
              </a:ext>
            </a:extLst>
          </p:cNvPr>
          <p:cNvSpPr>
            <a:spLocks xmlns:a="http://schemas.openxmlformats.org/drawingml/2006/main" noGrp="1"/>
          </p:cNvSpPr>
          <p:nvPr/>
        </p:nvSpPr>
        <p:spPr>
          <a:xfrm xmlns:a="http://schemas.openxmlformats.org/drawingml/2006/main">
            <a:off x="804672" y="2633472"/>
            <a:ext cx="2192960" cy="6517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800" b="1">
                <a:solidFill>
                  <a:srgbClr val="0E1E3A"/>
                </a:solidFill>
                <a:latin typeface="Cambria"/>
                <a:ea typeface="Cambria"/>
                <a:cs typeface="Cambria"/>
              </a:rPr>
              <a:t>50%</a:t>
            </a:r>
          </a:p>
        </p:txBody>
      </p:sp>
      <p:sp>
        <p:nvSpPr>
          <p:cNvPr id="10" name="Text 8">
            <a:extLst xmlns:a="http://schemas.openxmlformats.org/drawingml/2006/main">
              <a:ext uri="{FF2B5EF4-FFF2-40B4-BE49-F238E27FC236}">
                <a16:creationId xmlns:a16="http://schemas.microsoft.com/office/drawing/2014/main" id="{0A0E90CD-47AB-4827-ACD6-33F502F7D5B0}"/>
              </a:ext>
            </a:extLst>
          </p:cNvPr>
          <p:cNvSpPr>
            <a:spLocks xmlns:a="http://schemas.openxmlformats.org/drawingml/2006/main" noGrp="1"/>
          </p:cNvSpPr>
          <p:nvPr/>
        </p:nvSpPr>
        <p:spPr>
          <a:xfrm xmlns:a="http://schemas.openxmlformats.org/drawingml/2006/main">
            <a:off x="804672" y="3257824"/>
            <a:ext cx="2192960" cy="55778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5000"/>
              </a:lnSpc>
              <a:buNone/>
            </a:pPr>
            <a:r>
              <a:rPr sz="1050">
                <a:solidFill>
                  <a:srgbClr val="5A6B84"/>
                </a:solidFill>
                <a:latin typeface="Calibri"/>
                <a:ea typeface="Calibri"/>
                <a:cs typeface="Calibri"/>
              </a:rPr>
              <a:t>fewer provider requests on 30 unseen real GitHub issues — with 30/30 task contracts held</a:t>
            </a:r>
          </a:p>
        </p:txBody>
      </p:sp>
      <p:sp>
        <p:nvSpPr>
          <p:cNvPr id="11" name="Shape 9">
            <a:extLst xmlns:a="http://schemas.openxmlformats.org/drawingml/2006/main">
              <a:ext uri="{FF2B5EF4-FFF2-40B4-BE49-F238E27FC236}">
                <a16:creationId xmlns:a16="http://schemas.microsoft.com/office/drawing/2014/main" id="{400944EB-9C20-411E-BDE3-2E56E0D1E247}"/>
              </a:ext>
            </a:extLst>
          </p:cNvPr>
          <p:cNvSpPr>
            <a:spLocks xmlns:a="http://schemas.openxmlformats.org/drawingml/2006/main" noGrp="1"/>
          </p:cNvSpPr>
          <p:nvPr/>
        </p:nvSpPr>
        <p:spPr>
          <a:xfrm xmlns:a="http://schemas.openxmlformats.org/drawingml/2006/main">
            <a:off x="3436544" y="2487168"/>
            <a:ext cx="2522144" cy="1481328"/>
          </a:xfrm>
          <a:prstGeom xmlns:a="http://schemas.openxmlformats.org/drawingml/2006/main" prst="roundRect">
            <a:avLst>
              <a:gd name="adj" fmla="val 308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2" name="Text 10">
            <a:extLst xmlns:a="http://schemas.openxmlformats.org/drawingml/2006/main">
              <a:ext uri="{FF2B5EF4-FFF2-40B4-BE49-F238E27FC236}">
                <a16:creationId xmlns:a16="http://schemas.microsoft.com/office/drawing/2014/main" id="{EAF5CC96-E9CC-47B5-81F0-D8F6872EAA72}"/>
              </a:ext>
            </a:extLst>
          </p:cNvPr>
          <p:cNvSpPr>
            <a:spLocks xmlns:a="http://schemas.openxmlformats.org/drawingml/2006/main" noGrp="1"/>
          </p:cNvSpPr>
          <p:nvPr/>
        </p:nvSpPr>
        <p:spPr>
          <a:xfrm xmlns:a="http://schemas.openxmlformats.org/drawingml/2006/main">
            <a:off x="3601136" y="2633472"/>
            <a:ext cx="2192960" cy="6517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800" b="1">
                <a:solidFill>
                  <a:srgbClr val="A93B2B"/>
                </a:solidFill>
                <a:latin typeface="Cambria"/>
                <a:ea typeface="Cambria"/>
                <a:cs typeface="Cambria"/>
              </a:rPr>
              <a:t>0 of 32</a:t>
            </a:r>
          </a:p>
        </p:txBody>
      </p:sp>
      <p:sp>
        <p:nvSpPr>
          <p:cNvPr id="13" name="Text 11">
            <a:extLst xmlns:a="http://schemas.openxmlformats.org/drawingml/2006/main">
              <a:ext uri="{FF2B5EF4-FFF2-40B4-BE49-F238E27FC236}">
                <a16:creationId xmlns:a16="http://schemas.microsoft.com/office/drawing/2014/main" id="{849AD39A-D9B9-4DCE-90D0-FCBBB6078CC2}"/>
              </a:ext>
            </a:extLst>
          </p:cNvPr>
          <p:cNvSpPr>
            <a:spLocks xmlns:a="http://schemas.openxmlformats.org/drawingml/2006/main" noGrp="1"/>
          </p:cNvSpPr>
          <p:nvPr/>
        </p:nvSpPr>
        <p:spPr>
          <a:xfrm xmlns:a="http://schemas.openxmlformats.org/drawingml/2006/main">
            <a:off x="3601136" y="3257824"/>
            <a:ext cx="2192960" cy="55778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5000"/>
              </a:lnSpc>
              <a:buNone/>
            </a:pPr>
            <a:r>
              <a:rPr sz="1050">
                <a:solidFill>
                  <a:srgbClr val="5A6B84"/>
                </a:solidFill>
                <a:latin typeface="Calibri"/>
                <a:ea typeface="Calibri"/>
                <a:cs typeface="Calibri"/>
              </a:rPr>
              <a:t>recurrent NESTFUL families clear the configured admission gate; every one retires</a:t>
            </a:r>
          </a:p>
        </p:txBody>
      </p:sp>
      <p:sp>
        <p:nvSpPr>
          <p:cNvPr id="14" name="Shape 12">
            <a:extLst xmlns:a="http://schemas.openxmlformats.org/drawingml/2006/main">
              <a:ext uri="{FF2B5EF4-FFF2-40B4-BE49-F238E27FC236}">
                <a16:creationId xmlns:a16="http://schemas.microsoft.com/office/drawing/2014/main" id="{237E7CAA-8895-4C46-BC46-63EFC6D47D66}"/>
              </a:ext>
            </a:extLst>
          </p:cNvPr>
          <p:cNvSpPr>
            <a:spLocks xmlns:a="http://schemas.openxmlformats.org/drawingml/2006/main" noGrp="1"/>
          </p:cNvSpPr>
          <p:nvPr/>
        </p:nvSpPr>
        <p:spPr>
          <a:xfrm xmlns:a="http://schemas.openxmlformats.org/drawingml/2006/main">
            <a:off x="6233008" y="2487168"/>
            <a:ext cx="2522144" cy="1481328"/>
          </a:xfrm>
          <a:prstGeom xmlns:a="http://schemas.openxmlformats.org/drawingml/2006/main" prst="roundRect">
            <a:avLst>
              <a:gd name="adj" fmla="val 308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5" name="Text 13">
            <a:extLst xmlns:a="http://schemas.openxmlformats.org/drawingml/2006/main">
              <a:ext uri="{FF2B5EF4-FFF2-40B4-BE49-F238E27FC236}">
                <a16:creationId xmlns:a16="http://schemas.microsoft.com/office/drawing/2014/main" id="{99AD2204-D665-4926-B35F-629C34840457}"/>
              </a:ext>
            </a:extLst>
          </p:cNvPr>
          <p:cNvSpPr>
            <a:spLocks xmlns:a="http://schemas.openxmlformats.org/drawingml/2006/main" noGrp="1"/>
          </p:cNvSpPr>
          <p:nvPr/>
        </p:nvSpPr>
        <p:spPr>
          <a:xfrm xmlns:a="http://schemas.openxmlformats.org/drawingml/2006/main">
            <a:off x="6397600" y="2633472"/>
            <a:ext cx="2192960" cy="6517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800" b="1">
                <a:solidFill>
                  <a:srgbClr val="0E1E3A"/>
                </a:solidFill>
                <a:latin typeface="Cambria"/>
                <a:ea typeface="Cambria"/>
                <a:cs typeface="Cambria"/>
              </a:rPr>
              <a:t>96.3%</a:t>
            </a:r>
          </a:p>
        </p:txBody>
      </p:sp>
      <p:sp>
        <p:nvSpPr>
          <p:cNvPr id="16" name="Text 14">
            <a:extLst xmlns:a="http://schemas.openxmlformats.org/drawingml/2006/main">
              <a:ext uri="{FF2B5EF4-FFF2-40B4-BE49-F238E27FC236}">
                <a16:creationId xmlns:a16="http://schemas.microsoft.com/office/drawing/2014/main" id="{0571923C-13B7-4A40-92DE-0A29A2A9BD85}"/>
              </a:ext>
            </a:extLst>
          </p:cNvPr>
          <p:cNvSpPr>
            <a:spLocks xmlns:a="http://schemas.openxmlformats.org/drawingml/2006/main" noGrp="1"/>
          </p:cNvSpPr>
          <p:nvPr/>
        </p:nvSpPr>
        <p:spPr>
          <a:xfrm xmlns:a="http://schemas.openxmlformats.org/drawingml/2006/main">
            <a:off x="6397600" y="3257824"/>
            <a:ext cx="2192960" cy="55778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5000"/>
              </a:lnSpc>
              <a:buNone/>
            </a:pPr>
            <a:r>
              <a:rPr sz="1050">
                <a:solidFill>
                  <a:srgbClr val="5A6B84"/>
                </a:solidFill>
                <a:latin typeface="Calibri"/>
                <a:ea typeface="Calibri"/>
                <a:cs typeface="Calibri"/>
              </a:rPr>
              <a:t>provenance candidate recall across 5,746 dependency slots — but only 80.7% resolve uniquely</a:t>
            </a:r>
          </a:p>
        </p:txBody>
      </p:sp>
      <p:sp>
        <p:nvSpPr>
          <p:cNvPr id="17" name="Shape 15">
            <a:extLst xmlns:a="http://schemas.openxmlformats.org/drawingml/2006/main">
              <a:ext uri="{FF2B5EF4-FFF2-40B4-BE49-F238E27FC236}">
                <a16:creationId xmlns:a16="http://schemas.microsoft.com/office/drawing/2014/main" id="{FB7D2C0B-3562-42F2-A5BB-8130295D5265}"/>
              </a:ext>
            </a:extLst>
          </p:cNvPr>
          <p:cNvSpPr>
            <a:spLocks xmlns:a="http://schemas.openxmlformats.org/drawingml/2006/main" noGrp="1"/>
          </p:cNvSpPr>
          <p:nvPr/>
        </p:nvSpPr>
        <p:spPr>
          <a:xfrm xmlns:a="http://schemas.openxmlformats.org/drawingml/2006/main">
            <a:off x="9029471" y="2487168"/>
            <a:ext cx="2522144" cy="1481328"/>
          </a:xfrm>
          <a:prstGeom xmlns:a="http://schemas.openxmlformats.org/drawingml/2006/main" prst="roundRect">
            <a:avLst>
              <a:gd name="adj" fmla="val 308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8" name="Text 16">
            <a:extLst xmlns:a="http://schemas.openxmlformats.org/drawingml/2006/main">
              <a:ext uri="{FF2B5EF4-FFF2-40B4-BE49-F238E27FC236}">
                <a16:creationId xmlns:a16="http://schemas.microsoft.com/office/drawing/2014/main" id="{6779508A-CB52-47B7-8F26-E5C2CD4ED2D0}"/>
              </a:ext>
            </a:extLst>
          </p:cNvPr>
          <p:cNvSpPr>
            <a:spLocks xmlns:a="http://schemas.openxmlformats.org/drawingml/2006/main" noGrp="1"/>
          </p:cNvSpPr>
          <p:nvPr/>
        </p:nvSpPr>
        <p:spPr>
          <a:xfrm xmlns:a="http://schemas.openxmlformats.org/drawingml/2006/main">
            <a:off x="9194063" y="2633472"/>
            <a:ext cx="2192960" cy="6517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800" b="1">
                <a:solidFill>
                  <a:srgbClr val="A93B2B"/>
                </a:solidFill>
                <a:latin typeface="Cambria"/>
                <a:ea typeface="Cambria"/>
                <a:cs typeface="Cambria"/>
              </a:rPr>
              <a:t>+123%</a:t>
            </a:r>
          </a:p>
        </p:txBody>
      </p:sp>
      <p:sp>
        <p:nvSpPr>
          <p:cNvPr id="19" name="Text 17">
            <a:extLst xmlns:a="http://schemas.openxmlformats.org/drawingml/2006/main">
              <a:ext uri="{FF2B5EF4-FFF2-40B4-BE49-F238E27FC236}">
                <a16:creationId xmlns:a16="http://schemas.microsoft.com/office/drawing/2014/main" id="{0DD61E05-2397-4C86-99D2-57E3B84403A3}"/>
              </a:ext>
            </a:extLst>
          </p:cNvPr>
          <p:cNvSpPr>
            <a:spLocks xmlns:a="http://schemas.openxmlformats.org/drawingml/2006/main" noGrp="1"/>
          </p:cNvSpPr>
          <p:nvPr/>
        </p:nvSpPr>
        <p:spPr>
          <a:xfrm xmlns:a="http://schemas.openxmlformats.org/drawingml/2006/main">
            <a:off x="9194063" y="3257824"/>
            <a:ext cx="2192960" cy="55778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5000"/>
              </a:lnSpc>
              <a:buNone/>
            </a:pPr>
            <a:r>
              <a:rPr sz="1050">
                <a:solidFill>
                  <a:srgbClr val="5A6B84"/>
                </a:solidFill>
                <a:latin typeface="Calibri"/>
                <a:ea typeface="Calibri"/>
                <a:cs typeface="Calibri"/>
              </a:rPr>
              <a:t>cost on a −16.8% token saving: prompt-cache economics, not token count, decides the invoice</a:t>
            </a:r>
          </a:p>
        </p:txBody>
      </p:sp>
      <p:sp>
        <p:nvSpPr>
          <p:cNvPr id="20" name="Text 18">
            <a:extLst xmlns:a="http://schemas.openxmlformats.org/drawingml/2006/main">
              <a:ext uri="{FF2B5EF4-FFF2-40B4-BE49-F238E27FC236}">
                <a16:creationId xmlns:a16="http://schemas.microsoft.com/office/drawing/2014/main" id="{9C0D797D-8533-4F55-8EAE-C6215E3CB104}"/>
              </a:ext>
            </a:extLst>
          </p:cNvPr>
          <p:cNvSpPr>
            <a:spLocks xmlns:a="http://schemas.openxmlformats.org/drawingml/2006/main" noGrp="1"/>
          </p:cNvSpPr>
          <p:nvPr/>
        </p:nvSpPr>
        <p:spPr>
          <a:xfrm xmlns:a="http://schemas.openxmlformats.org/drawingml/2006/main">
            <a:off x="640080" y="4261104"/>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b="1" spc="180">
                <a:solidFill>
                  <a:srgbClr val="5A6B84"/>
                </a:solidFill>
                <a:latin typeface="Calibri"/>
                <a:ea typeface="Calibri"/>
                <a:cs typeface="Calibri"/>
              </a:rPr>
              <a:t>WHAT LEADERSHIP SHOULD TAKE AWAY</a:t>
            </a:r>
          </a:p>
        </p:txBody>
      </p:sp>
      <p:sp>
        <p:nvSpPr>
          <p:cNvPr id="21" name="Text 19">
            <a:extLst xmlns:a="http://schemas.openxmlformats.org/drawingml/2006/main">
              <a:ext uri="{FF2B5EF4-FFF2-40B4-BE49-F238E27FC236}">
                <a16:creationId xmlns:a16="http://schemas.microsoft.com/office/drawing/2014/main" id="{11BF4789-8E32-4C91-A126-7710FDC4C3A6}"/>
              </a:ext>
            </a:extLst>
          </p:cNvPr>
          <p:cNvSpPr>
            <a:spLocks xmlns:a="http://schemas.openxmlformats.org/drawingml/2006/main" noGrp="1"/>
          </p:cNvSpPr>
          <p:nvPr/>
        </p:nvSpPr>
        <p:spPr>
          <a:xfrm xmlns:a="http://schemas.openxmlformats.org/drawingml/2006/main">
            <a:off x="640080" y="4553712"/>
            <a:ext cx="10911535" cy="16002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The efficiency win is real but narrow: partial GRC removes model turns, not source reads.</a:t>
            </a:r>
          </a:p>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Manual composition beats partial GRC; when both execute before request one, manual and GCS tie structurally at 6/6 exact quality.</a:t>
            </a:r>
          </a:p>
          <a:p xmlns:a="http://schemas.openxmlformats.org/drawingml/2006/main">
            <a:pPr marL="342900" indent="-342900">
              <a:lnSpc>
                <a:spcPct val="106000"/>
              </a:lnSpc>
              <a:spcAft>
                <a:spcPts val="700"/>
              </a:spcAft>
              <a:buChar char="•"/>
            </a:pPr>
            <a:r>
              <a:rPr sz="1250">
                <a:solidFill>
                  <a:srgbClr val="24354F"/>
                </a:solidFill>
                <a:latin typeface="Calibri"/>
                <a:ea typeface="Calibri"/>
                <a:cs typeface="Calibri"/>
              </a:rPr>
              <a:t>Bounded official GEPA retains its seed. The contribution is guarded automatic specialization—not runtime dominance.</a:t>
            </a:r>
          </a:p>
        </p:txBody>
      </p:sp>
    </p:spTree>
    <p:extLst>
      <p:ext uri="{BB962C8B-B14F-4D97-AF65-F5344CB8AC3E}">
        <p14:creationId xmlns:p14="http://schemas.microsoft.com/office/powerpoint/2010/main" val="1523212986"/>
      </p:ext>
    </p:extLst>
  </p:cSld>
</p:sld>
</file>

<file path=ppt/slides/slide2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E47B6A8-C54A-48F2-AF52-BB28FB3E879F}"/>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F33FCA74-061A-4D5D-AE36-35CFBE430BE6}"/>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20</a:t>
            </a:r>
          </a:p>
        </p:txBody>
      </p:sp>
      <p:sp>
        <p:nvSpPr>
          <p:cNvPr id="4" name="Text 2">
            <a:extLst xmlns:a="http://schemas.openxmlformats.org/drawingml/2006/main">
              <a:ext uri="{FF2B5EF4-FFF2-40B4-BE49-F238E27FC236}">
                <a16:creationId xmlns:a16="http://schemas.microsoft.com/office/drawing/2014/main" id="{6AC227C5-2480-4274-800D-B03E803DBC12}"/>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RESULTS  ·  THE DEPTH TRADE-OFF  ·  §5.3  ·  TABLES 6 AND 7</a:t>
            </a:r>
          </a:p>
        </p:txBody>
      </p:sp>
      <p:sp>
        <p:nvSpPr>
          <p:cNvPr id="5" name="Text 3">
            <a:extLst xmlns:a="http://schemas.openxmlformats.org/drawingml/2006/main">
              <a:ext uri="{FF2B5EF4-FFF2-40B4-BE49-F238E27FC236}">
                <a16:creationId xmlns:a16="http://schemas.microsoft.com/office/drawing/2014/main" id="{BFAD9DD3-AA36-4893-A274-2A83980B4360}"/>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Deeper compilation costs preservation</a:t>
            </a:r>
          </a:p>
        </p:txBody>
      </p:sp>
      <p:sp>
        <p:nvSpPr>
          <p:cNvPr id="6" name="Shape 4">
            <a:extLst xmlns:a="http://schemas.openxmlformats.org/drawingml/2006/main">
              <a:ext uri="{FF2B5EF4-FFF2-40B4-BE49-F238E27FC236}">
                <a16:creationId xmlns:a16="http://schemas.microsoft.com/office/drawing/2014/main" id="{A7CCC68F-BA39-4940-B211-3362266BF39F}"/>
              </a:ext>
            </a:extLst>
          </p:cNvPr>
          <p:cNvSpPr>
            <a:spLocks xmlns:a="http://schemas.openxmlformats.org/drawingml/2006/main" noGrp="1"/>
          </p:cNvSpPr>
          <p:nvPr/>
        </p:nvSpPr>
        <p:spPr>
          <a:xfrm xmlns:a="http://schemas.openxmlformats.org/drawingml/2006/main">
            <a:off x="640080" y="1389888"/>
            <a:ext cx="5272888" cy="3200400"/>
          </a:xfrm>
          <a:prstGeom xmlns:a="http://schemas.openxmlformats.org/drawingml/2006/main" prst="roundRect">
            <a:avLst>
              <a:gd name="adj" fmla="val 1429"/>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7" name="Text 5">
            <a:extLst xmlns:a="http://schemas.openxmlformats.org/drawingml/2006/main">
              <a:ext uri="{FF2B5EF4-FFF2-40B4-BE49-F238E27FC236}">
                <a16:creationId xmlns:a16="http://schemas.microsoft.com/office/drawing/2014/main" id="{2FE5721D-EB4D-4AB2-AA8C-0C3F4706131C}"/>
              </a:ext>
            </a:extLst>
          </p:cNvPr>
          <p:cNvSpPr>
            <a:spLocks xmlns:a="http://schemas.openxmlformats.org/drawingml/2006/main" noGrp="1"/>
          </p:cNvSpPr>
          <p:nvPr/>
        </p:nvSpPr>
        <p:spPr>
          <a:xfrm xmlns:a="http://schemas.openxmlformats.org/drawingml/2006/main">
            <a:off x="932688" y="1572768"/>
            <a:ext cx="4687672"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800" b="1">
                <a:solidFill>
                  <a:srgbClr val="0E1E3A"/>
                </a:solidFill>
                <a:latin typeface="Cambria"/>
                <a:ea typeface="Cambria"/>
                <a:cs typeface="Cambria"/>
              </a:rPr>
              <a:t>Two-read prefix</a:t>
            </a:r>
          </a:p>
        </p:txBody>
      </p:sp>
      <p:sp>
        <p:nvSpPr>
          <p:cNvPr id="8" name="Text 6">
            <a:extLst xmlns:a="http://schemas.openxmlformats.org/drawingml/2006/main">
              <a:ext uri="{FF2B5EF4-FFF2-40B4-BE49-F238E27FC236}">
                <a16:creationId xmlns:a16="http://schemas.microsoft.com/office/drawing/2014/main" id="{5A1F2CE0-A89F-4754-B59D-A9B10798FDED}"/>
              </a:ext>
            </a:extLst>
          </p:cNvPr>
          <p:cNvSpPr>
            <a:spLocks xmlns:a="http://schemas.openxmlformats.org/drawingml/2006/main" noGrp="1"/>
          </p:cNvSpPr>
          <p:nvPr/>
        </p:nvSpPr>
        <p:spPr>
          <a:xfrm xmlns:a="http://schemas.openxmlformats.org/drawingml/2006/main">
            <a:off x="932688" y="1938528"/>
            <a:ext cx="4687672"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i="1">
                <a:solidFill>
                  <a:srgbClr val="5A6B84"/>
                </a:solidFill>
                <a:latin typeface="Calibri"/>
                <a:ea typeface="Calibri"/>
                <a:cs typeface="Calibri"/>
              </a:rPr>
              <a:t>expanded replication, 30 issues</a:t>
            </a:r>
          </a:p>
        </p:txBody>
      </p:sp>
      <p:sp>
        <p:nvSpPr>
          <p:cNvPr id="9" name="Text 7">
            <a:extLst xmlns:a="http://schemas.openxmlformats.org/drawingml/2006/main">
              <a:ext uri="{FF2B5EF4-FFF2-40B4-BE49-F238E27FC236}">
                <a16:creationId xmlns:a16="http://schemas.microsoft.com/office/drawing/2014/main" id="{AF2C8D84-5695-4D5C-AFFC-BD4171D5FEDD}"/>
              </a:ext>
            </a:extLst>
          </p:cNvPr>
          <p:cNvSpPr>
            <a:spLocks xmlns:a="http://schemas.openxmlformats.org/drawingml/2006/main" noGrp="1"/>
          </p:cNvSpPr>
          <p:nvPr/>
        </p:nvSpPr>
        <p:spPr>
          <a:xfrm xmlns:a="http://schemas.openxmlformats.org/drawingml/2006/main">
            <a:off x="932688" y="2304288"/>
            <a:ext cx="146304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0E1E3A"/>
                </a:solidFill>
                <a:latin typeface="Cambria"/>
                <a:ea typeface="Cambria"/>
                <a:cs typeface="Cambria"/>
              </a:rPr>
              <a:t>−50.0%</a:t>
            </a:r>
          </a:p>
        </p:txBody>
      </p:sp>
      <p:sp>
        <p:nvSpPr>
          <p:cNvPr id="10" name="Text 8">
            <a:extLst xmlns:a="http://schemas.openxmlformats.org/drawingml/2006/main">
              <a:ext uri="{FF2B5EF4-FFF2-40B4-BE49-F238E27FC236}">
                <a16:creationId xmlns:a16="http://schemas.microsoft.com/office/drawing/2014/main" id="{B16CBFF6-53C2-4D61-ACF3-CCE7B768A217}"/>
              </a:ext>
            </a:extLst>
          </p:cNvPr>
          <p:cNvSpPr>
            <a:spLocks xmlns:a="http://schemas.openxmlformats.org/drawingml/2006/main" noGrp="1"/>
          </p:cNvSpPr>
          <p:nvPr/>
        </p:nvSpPr>
        <p:spPr>
          <a:xfrm xmlns:a="http://schemas.openxmlformats.org/drawingml/2006/main">
            <a:off x="2514600" y="2304288"/>
            <a:ext cx="3078328"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24354F"/>
                </a:solidFill>
                <a:latin typeface="Calibri"/>
                <a:ea typeface="Calibri"/>
                <a:cs typeface="Calibri"/>
              </a:rPr>
              <a:t>provider requests</a:t>
            </a:r>
          </a:p>
        </p:txBody>
      </p:sp>
      <p:sp>
        <p:nvSpPr>
          <p:cNvPr id="11" name="Text 9">
            <a:extLst xmlns:a="http://schemas.openxmlformats.org/drawingml/2006/main">
              <a:ext uri="{FF2B5EF4-FFF2-40B4-BE49-F238E27FC236}">
                <a16:creationId xmlns:a16="http://schemas.microsoft.com/office/drawing/2014/main" id="{AF2B94A8-A190-4DBE-89F0-EE106BFD200D}"/>
              </a:ext>
            </a:extLst>
          </p:cNvPr>
          <p:cNvSpPr>
            <a:spLocks xmlns:a="http://schemas.openxmlformats.org/drawingml/2006/main" noGrp="1"/>
          </p:cNvSpPr>
          <p:nvPr/>
        </p:nvSpPr>
        <p:spPr>
          <a:xfrm xmlns:a="http://schemas.openxmlformats.org/drawingml/2006/main">
            <a:off x="932688" y="2761488"/>
            <a:ext cx="146304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0E1E3A"/>
                </a:solidFill>
                <a:latin typeface="Cambria"/>
                <a:ea typeface="Cambria"/>
                <a:cs typeface="Cambria"/>
              </a:rPr>
              <a:t>−39.5%</a:t>
            </a:r>
          </a:p>
        </p:txBody>
      </p:sp>
      <p:sp>
        <p:nvSpPr>
          <p:cNvPr id="12" name="Text 10">
            <a:extLst xmlns:a="http://schemas.openxmlformats.org/drawingml/2006/main">
              <a:ext uri="{FF2B5EF4-FFF2-40B4-BE49-F238E27FC236}">
                <a16:creationId xmlns:a16="http://schemas.microsoft.com/office/drawing/2014/main" id="{0B82FCCC-13A3-4FE1-A986-C83EBE50D60D}"/>
              </a:ext>
            </a:extLst>
          </p:cNvPr>
          <p:cNvSpPr>
            <a:spLocks xmlns:a="http://schemas.openxmlformats.org/drawingml/2006/main" noGrp="1"/>
          </p:cNvSpPr>
          <p:nvPr/>
        </p:nvSpPr>
        <p:spPr>
          <a:xfrm xmlns:a="http://schemas.openxmlformats.org/drawingml/2006/main">
            <a:off x="2514600" y="2761488"/>
            <a:ext cx="3078328"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24354F"/>
                </a:solidFill>
                <a:latin typeface="Calibri"/>
                <a:ea typeface="Calibri"/>
                <a:cs typeface="Calibri"/>
              </a:rPr>
              <a:t>total tokens</a:t>
            </a:r>
          </a:p>
        </p:txBody>
      </p:sp>
      <p:sp>
        <p:nvSpPr>
          <p:cNvPr id="13" name="Text 11">
            <a:extLst xmlns:a="http://schemas.openxmlformats.org/drawingml/2006/main">
              <a:ext uri="{FF2B5EF4-FFF2-40B4-BE49-F238E27FC236}">
                <a16:creationId xmlns:a16="http://schemas.microsoft.com/office/drawing/2014/main" id="{3FD487E9-93C8-43BC-900B-736E2AF1224C}"/>
              </a:ext>
            </a:extLst>
          </p:cNvPr>
          <p:cNvSpPr>
            <a:spLocks xmlns:a="http://schemas.openxmlformats.org/drawingml/2006/main" noGrp="1"/>
          </p:cNvSpPr>
          <p:nvPr/>
        </p:nvSpPr>
        <p:spPr>
          <a:xfrm xmlns:a="http://schemas.openxmlformats.org/drawingml/2006/main">
            <a:off x="932688" y="3218688"/>
            <a:ext cx="146304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0E1E3A"/>
                </a:solidFill>
                <a:latin typeface="Cambria"/>
                <a:ea typeface="Cambria"/>
                <a:cs typeface="Cambria"/>
              </a:rPr>
              <a:t>30 / 30</a:t>
            </a:r>
          </a:p>
        </p:txBody>
      </p:sp>
      <p:sp>
        <p:nvSpPr>
          <p:cNvPr id="14" name="Text 12">
            <a:extLst xmlns:a="http://schemas.openxmlformats.org/drawingml/2006/main">
              <a:ext uri="{FF2B5EF4-FFF2-40B4-BE49-F238E27FC236}">
                <a16:creationId xmlns:a16="http://schemas.microsoft.com/office/drawing/2014/main" id="{61CF3254-1B82-4165-992F-6D3C01344989}"/>
              </a:ext>
            </a:extLst>
          </p:cNvPr>
          <p:cNvSpPr>
            <a:spLocks xmlns:a="http://schemas.openxmlformats.org/drawingml/2006/main" noGrp="1"/>
          </p:cNvSpPr>
          <p:nvPr/>
        </p:nvSpPr>
        <p:spPr>
          <a:xfrm xmlns:a="http://schemas.openxmlformats.org/drawingml/2006/main">
            <a:off x="2514600" y="3218688"/>
            <a:ext cx="3078328"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24354F"/>
                </a:solidFill>
                <a:latin typeface="Calibri"/>
                <a:ea typeface="Calibri"/>
                <a:cs typeface="Calibri"/>
              </a:rPr>
              <a:t>exact source contracts</a:t>
            </a:r>
          </a:p>
        </p:txBody>
      </p:sp>
      <p:sp>
        <p:nvSpPr>
          <p:cNvPr id="15" name="Text 13">
            <a:extLst xmlns:a="http://schemas.openxmlformats.org/drawingml/2006/main">
              <a:ext uri="{FF2B5EF4-FFF2-40B4-BE49-F238E27FC236}">
                <a16:creationId xmlns:a16="http://schemas.microsoft.com/office/drawing/2014/main" id="{4872DBF4-F948-4D75-A7BD-280E63BF11CE}"/>
              </a:ext>
            </a:extLst>
          </p:cNvPr>
          <p:cNvSpPr>
            <a:spLocks xmlns:a="http://schemas.openxmlformats.org/drawingml/2006/main" noGrp="1"/>
          </p:cNvSpPr>
          <p:nvPr/>
        </p:nvSpPr>
        <p:spPr>
          <a:xfrm xmlns:a="http://schemas.openxmlformats.org/drawingml/2006/main">
            <a:off x="932688" y="3749040"/>
            <a:ext cx="4687672" cy="6949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00">
                <a:solidFill>
                  <a:srgbClr val="5A6B84"/>
                </a:solidFill>
                <a:latin typeface="Calibri"/>
                <a:ea typeface="Calibri"/>
                <a:cs typeface="Calibri"/>
              </a:rPr>
              <a:t>Groundability proof permits only two of the three reads. Nothing is lost.</a:t>
            </a:r>
          </a:p>
        </p:txBody>
      </p:sp>
      <p:sp>
        <p:nvSpPr>
          <p:cNvPr id="16" name="Shape 14">
            <a:extLst xmlns:a="http://schemas.openxmlformats.org/drawingml/2006/main">
              <a:ext uri="{FF2B5EF4-FFF2-40B4-BE49-F238E27FC236}">
                <a16:creationId xmlns:a16="http://schemas.microsoft.com/office/drawing/2014/main" id="{7168808E-70C4-4CD6-B364-546247F83C60}"/>
              </a:ext>
            </a:extLst>
          </p:cNvPr>
          <p:cNvSpPr>
            <a:spLocks xmlns:a="http://schemas.openxmlformats.org/drawingml/2006/main" noGrp="1"/>
          </p:cNvSpPr>
          <p:nvPr/>
        </p:nvSpPr>
        <p:spPr>
          <a:xfrm xmlns:a="http://schemas.openxmlformats.org/drawingml/2006/main">
            <a:off x="6278728" y="1389888"/>
            <a:ext cx="5272888" cy="3200400"/>
          </a:xfrm>
          <a:prstGeom xmlns:a="http://schemas.openxmlformats.org/drawingml/2006/main" prst="roundRect">
            <a:avLst>
              <a:gd name="adj" fmla="val 1429"/>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7" name="Text 15">
            <a:extLst xmlns:a="http://schemas.openxmlformats.org/drawingml/2006/main">
              <a:ext uri="{FF2B5EF4-FFF2-40B4-BE49-F238E27FC236}">
                <a16:creationId xmlns:a16="http://schemas.microsoft.com/office/drawing/2014/main" id="{1468FAB4-453B-4906-BF82-D9AEFC510B4C}"/>
              </a:ext>
            </a:extLst>
          </p:cNvPr>
          <p:cNvSpPr>
            <a:spLocks xmlns:a="http://schemas.openxmlformats.org/drawingml/2006/main" noGrp="1"/>
          </p:cNvSpPr>
          <p:nvPr/>
        </p:nvSpPr>
        <p:spPr>
          <a:xfrm xmlns:a="http://schemas.openxmlformats.org/drawingml/2006/main">
            <a:off x="6571336" y="1572768"/>
            <a:ext cx="4687672"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800" b="1">
                <a:solidFill>
                  <a:srgbClr val="A93B2B"/>
                </a:solidFill>
                <a:latin typeface="Cambria"/>
                <a:ea typeface="Cambria"/>
                <a:cs typeface="Cambria"/>
              </a:rPr>
              <a:t>Three-read artifact</a:t>
            </a:r>
          </a:p>
        </p:txBody>
      </p:sp>
      <p:sp>
        <p:nvSpPr>
          <p:cNvPr id="18" name="Text 16">
            <a:extLst xmlns:a="http://schemas.openxmlformats.org/drawingml/2006/main">
              <a:ext uri="{FF2B5EF4-FFF2-40B4-BE49-F238E27FC236}">
                <a16:creationId xmlns:a16="http://schemas.microsoft.com/office/drawing/2014/main" id="{805376D7-EBA9-41BB-B773-6D923BE40D43}"/>
              </a:ext>
            </a:extLst>
          </p:cNvPr>
          <p:cNvSpPr>
            <a:spLocks xmlns:a="http://schemas.openxmlformats.org/drawingml/2006/main" noGrp="1"/>
          </p:cNvSpPr>
          <p:nvPr/>
        </p:nvSpPr>
        <p:spPr>
          <a:xfrm xmlns:a="http://schemas.openxmlformats.org/drawingml/2006/main">
            <a:off x="6571336" y="1938528"/>
            <a:ext cx="4687672"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i="1">
                <a:solidFill>
                  <a:srgbClr val="5A6B84"/>
                </a:solidFill>
                <a:latin typeface="Calibri"/>
                <a:ea typeface="Calibri"/>
                <a:cs typeface="Calibri"/>
              </a:rPr>
              <a:t>earlier aggressive study, 18 issues</a:t>
            </a:r>
          </a:p>
        </p:txBody>
      </p:sp>
      <p:sp>
        <p:nvSpPr>
          <p:cNvPr id="19" name="Text 17">
            <a:extLst xmlns:a="http://schemas.openxmlformats.org/drawingml/2006/main">
              <a:ext uri="{FF2B5EF4-FFF2-40B4-BE49-F238E27FC236}">
                <a16:creationId xmlns:a16="http://schemas.microsoft.com/office/drawing/2014/main" id="{FC761766-6B8C-450E-B680-91CDFB31C9B5}"/>
              </a:ext>
            </a:extLst>
          </p:cNvPr>
          <p:cNvSpPr>
            <a:spLocks xmlns:a="http://schemas.openxmlformats.org/drawingml/2006/main" noGrp="1"/>
          </p:cNvSpPr>
          <p:nvPr/>
        </p:nvSpPr>
        <p:spPr>
          <a:xfrm xmlns:a="http://schemas.openxmlformats.org/drawingml/2006/main">
            <a:off x="6571336" y="2304288"/>
            <a:ext cx="146304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A93B2B"/>
                </a:solidFill>
                <a:latin typeface="Cambria"/>
                <a:ea typeface="Cambria"/>
                <a:cs typeface="Cambria"/>
              </a:rPr>
              <a:t>−75.0%</a:t>
            </a:r>
          </a:p>
        </p:txBody>
      </p:sp>
      <p:sp>
        <p:nvSpPr>
          <p:cNvPr id="20" name="Text 18">
            <a:extLst xmlns:a="http://schemas.openxmlformats.org/drawingml/2006/main">
              <a:ext uri="{FF2B5EF4-FFF2-40B4-BE49-F238E27FC236}">
                <a16:creationId xmlns:a16="http://schemas.microsoft.com/office/drawing/2014/main" id="{EBE6FD2D-BEFD-4322-9823-9306EDFA3A16}"/>
              </a:ext>
            </a:extLst>
          </p:cNvPr>
          <p:cNvSpPr>
            <a:spLocks xmlns:a="http://schemas.openxmlformats.org/drawingml/2006/main" noGrp="1"/>
          </p:cNvSpPr>
          <p:nvPr/>
        </p:nvSpPr>
        <p:spPr>
          <a:xfrm xmlns:a="http://schemas.openxmlformats.org/drawingml/2006/main">
            <a:off x="8153248" y="2304288"/>
            <a:ext cx="3078328"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24354F"/>
                </a:solidFill>
                <a:latin typeface="Calibri"/>
                <a:ea typeface="Calibri"/>
                <a:cs typeface="Calibri"/>
              </a:rPr>
              <a:t>provider requests</a:t>
            </a:r>
          </a:p>
        </p:txBody>
      </p:sp>
      <p:sp>
        <p:nvSpPr>
          <p:cNvPr id="21" name="Text 19">
            <a:extLst xmlns:a="http://schemas.openxmlformats.org/drawingml/2006/main">
              <a:ext uri="{FF2B5EF4-FFF2-40B4-BE49-F238E27FC236}">
                <a16:creationId xmlns:a16="http://schemas.microsoft.com/office/drawing/2014/main" id="{B5780643-6688-49B6-8D80-A14D47E38BD3}"/>
              </a:ext>
            </a:extLst>
          </p:cNvPr>
          <p:cNvSpPr>
            <a:spLocks xmlns:a="http://schemas.openxmlformats.org/drawingml/2006/main" noGrp="1"/>
          </p:cNvSpPr>
          <p:nvPr/>
        </p:nvSpPr>
        <p:spPr>
          <a:xfrm xmlns:a="http://schemas.openxmlformats.org/drawingml/2006/main">
            <a:off x="6571336" y="2761488"/>
            <a:ext cx="146304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A93B2B"/>
                </a:solidFill>
                <a:latin typeface="Cambria"/>
                <a:ea typeface="Cambria"/>
                <a:cs typeface="Cambria"/>
              </a:rPr>
              <a:t>−66.0%</a:t>
            </a:r>
          </a:p>
        </p:txBody>
      </p:sp>
      <p:sp>
        <p:nvSpPr>
          <p:cNvPr id="22" name="Text 20">
            <a:extLst xmlns:a="http://schemas.openxmlformats.org/drawingml/2006/main">
              <a:ext uri="{FF2B5EF4-FFF2-40B4-BE49-F238E27FC236}">
                <a16:creationId xmlns:a16="http://schemas.microsoft.com/office/drawing/2014/main" id="{AE4E6F47-A5EE-4349-84FD-EC51EE22BCE4}"/>
              </a:ext>
            </a:extLst>
          </p:cNvPr>
          <p:cNvSpPr>
            <a:spLocks xmlns:a="http://schemas.openxmlformats.org/drawingml/2006/main" noGrp="1"/>
          </p:cNvSpPr>
          <p:nvPr/>
        </p:nvSpPr>
        <p:spPr>
          <a:xfrm xmlns:a="http://schemas.openxmlformats.org/drawingml/2006/main">
            <a:off x="8153248" y="2761488"/>
            <a:ext cx="3078328"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24354F"/>
                </a:solidFill>
                <a:latin typeface="Calibri"/>
                <a:ea typeface="Calibri"/>
                <a:cs typeface="Calibri"/>
              </a:rPr>
              <a:t>total tokens</a:t>
            </a:r>
          </a:p>
        </p:txBody>
      </p:sp>
      <p:sp>
        <p:nvSpPr>
          <p:cNvPr id="23" name="Text 21">
            <a:extLst xmlns:a="http://schemas.openxmlformats.org/drawingml/2006/main">
              <a:ext uri="{FF2B5EF4-FFF2-40B4-BE49-F238E27FC236}">
                <a16:creationId xmlns:a16="http://schemas.microsoft.com/office/drawing/2014/main" id="{8F71F11B-4A5E-4195-8084-37F3020BA653}"/>
              </a:ext>
            </a:extLst>
          </p:cNvPr>
          <p:cNvSpPr>
            <a:spLocks xmlns:a="http://schemas.openxmlformats.org/drawingml/2006/main" noGrp="1"/>
          </p:cNvSpPr>
          <p:nvPr/>
        </p:nvSpPr>
        <p:spPr>
          <a:xfrm xmlns:a="http://schemas.openxmlformats.org/drawingml/2006/main">
            <a:off x="6571336" y="3218688"/>
            <a:ext cx="146304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A93B2B"/>
                </a:solidFill>
                <a:latin typeface="Cambria"/>
                <a:ea typeface="Cambria"/>
                <a:cs typeface="Cambria"/>
              </a:rPr>
              <a:t>17 / 18</a:t>
            </a:r>
          </a:p>
        </p:txBody>
      </p:sp>
      <p:sp>
        <p:nvSpPr>
          <p:cNvPr id="24" name="Text 22">
            <a:extLst xmlns:a="http://schemas.openxmlformats.org/drawingml/2006/main">
              <a:ext uri="{FF2B5EF4-FFF2-40B4-BE49-F238E27FC236}">
                <a16:creationId xmlns:a16="http://schemas.microsoft.com/office/drawing/2014/main" id="{41487ECA-A561-4FFC-9B39-603EFDE0749D}"/>
              </a:ext>
            </a:extLst>
          </p:cNvPr>
          <p:cNvSpPr>
            <a:spLocks xmlns:a="http://schemas.openxmlformats.org/drawingml/2006/main" noGrp="1"/>
          </p:cNvSpPr>
          <p:nvPr/>
        </p:nvSpPr>
        <p:spPr>
          <a:xfrm xmlns:a="http://schemas.openxmlformats.org/drawingml/2006/main">
            <a:off x="8153248" y="3218688"/>
            <a:ext cx="3078328"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24354F"/>
                </a:solidFill>
                <a:latin typeface="Calibri"/>
                <a:ea typeface="Calibri"/>
                <a:cs typeface="Calibri"/>
              </a:rPr>
              <a:t>exact source contracts</a:t>
            </a:r>
          </a:p>
        </p:txBody>
      </p:sp>
      <p:sp>
        <p:nvSpPr>
          <p:cNvPr id="25" name="Text 23">
            <a:extLst xmlns:a="http://schemas.openxmlformats.org/drawingml/2006/main">
              <a:ext uri="{FF2B5EF4-FFF2-40B4-BE49-F238E27FC236}">
                <a16:creationId xmlns:a16="http://schemas.microsoft.com/office/drawing/2014/main" id="{7E12A923-8838-46B6-BE65-498B863BD457}"/>
              </a:ext>
            </a:extLst>
          </p:cNvPr>
          <p:cNvSpPr>
            <a:spLocks xmlns:a="http://schemas.openxmlformats.org/drawingml/2006/main" noGrp="1"/>
          </p:cNvSpPr>
          <p:nvPr/>
        </p:nvSpPr>
        <p:spPr>
          <a:xfrm xmlns:a="http://schemas.openxmlformats.org/drawingml/2006/main">
            <a:off x="6571336" y="3749040"/>
            <a:ext cx="4687672" cy="6949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00">
                <a:solidFill>
                  <a:srgbClr val="5C4034"/>
                </a:solidFill>
                <a:latin typeface="Calibri"/>
                <a:ea typeface="Calibri"/>
                <a:cs typeface="Calibri"/>
              </a:rPr>
              <a:t>On one issue the source contained a Markdown link; the compiled continuation dropped the URL and returned only anchor text.</a:t>
            </a:r>
          </a:p>
        </p:txBody>
      </p:sp>
      <p:sp>
        <p:nvSpPr>
          <p:cNvPr id="26" name="Shape 24">
            <a:extLst xmlns:a="http://schemas.openxmlformats.org/drawingml/2006/main">
              <a:ext uri="{FF2B5EF4-FFF2-40B4-BE49-F238E27FC236}">
                <a16:creationId xmlns:a16="http://schemas.microsoft.com/office/drawing/2014/main" id="{C0BF981A-9E8F-494A-9AD0-98168DAA843F}"/>
              </a:ext>
            </a:extLst>
          </p:cNvPr>
          <p:cNvSpPr>
            <a:spLocks xmlns:a="http://schemas.openxmlformats.org/drawingml/2006/main" noGrp="1"/>
          </p:cNvSpPr>
          <p:nvPr/>
        </p:nvSpPr>
        <p:spPr>
          <a:xfrm xmlns:a="http://schemas.openxmlformats.org/drawingml/2006/main">
            <a:off x="640080" y="4754880"/>
            <a:ext cx="10911535" cy="1371600"/>
          </a:xfrm>
          <a:prstGeom xmlns:a="http://schemas.openxmlformats.org/drawingml/2006/main" prst="roundRect">
            <a:avLst>
              <a:gd name="adj" fmla="val 3333"/>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7" name="Shape 25">
            <a:extLst xmlns:a="http://schemas.openxmlformats.org/drawingml/2006/main">
              <a:ext uri="{FF2B5EF4-FFF2-40B4-BE49-F238E27FC236}">
                <a16:creationId xmlns:a16="http://schemas.microsoft.com/office/drawing/2014/main" id="{A8D5D3DB-7228-4C64-BB37-2C16FCEA1A88}"/>
              </a:ext>
            </a:extLst>
          </p:cNvPr>
          <p:cNvSpPr>
            <a:spLocks xmlns:a="http://schemas.openxmlformats.org/drawingml/2006/main" noGrp="1"/>
          </p:cNvSpPr>
          <p:nvPr/>
        </p:nvSpPr>
        <p:spPr>
          <a:xfrm xmlns:a="http://schemas.openxmlformats.org/drawingml/2006/main">
            <a:off x="914400" y="4956048"/>
            <a:ext cx="384048" cy="384048"/>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28" name="Text 26">
            <a:extLst xmlns:a="http://schemas.openxmlformats.org/drawingml/2006/main">
              <a:ext uri="{FF2B5EF4-FFF2-40B4-BE49-F238E27FC236}">
                <a16:creationId xmlns:a16="http://schemas.microsoft.com/office/drawing/2014/main" id="{8DBCF72E-4F10-4B08-8087-4D76EC613F69}"/>
              </a:ext>
            </a:extLst>
          </p:cNvPr>
          <p:cNvSpPr>
            <a:spLocks xmlns:a="http://schemas.openxmlformats.org/drawingml/2006/main" noGrp="1"/>
          </p:cNvSpPr>
          <p:nvPr/>
        </p:nvSpPr>
        <p:spPr>
          <a:xfrm xmlns:a="http://schemas.openxmlformats.org/drawingml/2006/main">
            <a:off x="914400" y="4956048"/>
            <a:ext cx="38404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300" b="1">
                <a:solidFill>
                  <a:srgbClr val="FFFFFF"/>
                </a:solidFill>
                <a:latin typeface="Calibri"/>
                <a:ea typeface="Calibri"/>
                <a:cs typeface="Calibri"/>
              </a:rPr>
              <a:t>✓</a:t>
            </a:r>
          </a:p>
        </p:txBody>
      </p:sp>
      <p:sp>
        <p:nvSpPr>
          <p:cNvPr id="29" name="Text 27">
            <a:extLst xmlns:a="http://schemas.openxmlformats.org/drawingml/2006/main">
              <a:ext uri="{FF2B5EF4-FFF2-40B4-BE49-F238E27FC236}">
                <a16:creationId xmlns:a16="http://schemas.microsoft.com/office/drawing/2014/main" id="{E55FC436-6B16-4308-9F0A-60AB237C51A1}"/>
              </a:ext>
            </a:extLst>
          </p:cNvPr>
          <p:cNvSpPr>
            <a:spLocks xmlns:a="http://schemas.openxmlformats.org/drawingml/2006/main" noGrp="1"/>
          </p:cNvSpPr>
          <p:nvPr/>
        </p:nvSpPr>
        <p:spPr>
          <a:xfrm xmlns:a="http://schemas.openxmlformats.org/drawingml/2006/main">
            <a:off x="1463040" y="4919472"/>
            <a:ext cx="9814255"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1E3A"/>
                </a:solidFill>
                <a:latin typeface="Cambria"/>
                <a:ea typeface="Cambria"/>
                <a:cs typeface="Cambria"/>
              </a:rPr>
              <a:t>The miss fixes the gate's scope — and motivates a second layer</a:t>
            </a:r>
          </a:p>
        </p:txBody>
      </p:sp>
      <p:sp>
        <p:nvSpPr>
          <p:cNvPr id="30" name="Text 28">
            <a:extLst xmlns:a="http://schemas.openxmlformats.org/drawingml/2006/main">
              <a:ext uri="{FF2B5EF4-FFF2-40B4-BE49-F238E27FC236}">
                <a16:creationId xmlns:a16="http://schemas.microsoft.com/office/drawing/2014/main" id="{C9547E57-0BC7-4666-B445-08D84357BB7A}"/>
              </a:ext>
            </a:extLst>
          </p:cNvPr>
          <p:cNvSpPr>
            <a:spLocks xmlns:a="http://schemas.openxmlformats.org/drawingml/2006/main" noGrp="1"/>
          </p:cNvSpPr>
          <p:nvPr/>
        </p:nvSpPr>
        <p:spPr>
          <a:xfrm xmlns:a="http://schemas.openxmlformats.org/drawingml/2006/main">
            <a:off x="1463040" y="5266944"/>
            <a:ext cx="9722815" cy="7498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6000"/>
              </a:lnSpc>
              <a:buNone/>
            </a:pPr>
            <a:r>
              <a:rPr sz="1150">
                <a:solidFill>
                  <a:srgbClr val="24354F"/>
                </a:solidFill>
                <a:latin typeface="Calibri"/>
                <a:ea typeface="Calibri"/>
                <a:cs typeface="Calibri"/>
              </a:rPr>
              <a:t>Zero calibration violations concern the compiled tool program: grounded arguments, tool outputs, call counts, declared effects. The verifier never certified the downstream model continuation. A framework-neutral ContinuationGuard — checking the candidate answer, then a deterministic renderer, then baseline — detects the miss in provider-free replay and checked-renders it to 18/18. That is a demonstrated detection mechanism, not a live safety claim.</a:t>
            </a:r>
          </a:p>
        </p:txBody>
      </p:sp>
    </p:spTree>
    <p:extLst>
      <p:ext uri="{BB962C8B-B14F-4D97-AF65-F5344CB8AC3E}">
        <p14:creationId xmlns:p14="http://schemas.microsoft.com/office/powerpoint/2010/main" val="2014152445"/>
      </p:ext>
    </p:extLst>
  </p:cSld>
</p:sld>
</file>

<file path=ppt/slides/slide2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0E62FA1-9C7E-4242-89B0-4F3B5B51694A}"/>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20B2760F-1F6E-4DBF-B79E-6FBBFAEFB8AF}"/>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21</a:t>
            </a:r>
          </a:p>
        </p:txBody>
      </p:sp>
      <p:sp>
        <p:nvSpPr>
          <p:cNvPr id="4" name="Text 2">
            <a:extLst xmlns:a="http://schemas.openxmlformats.org/drawingml/2006/main">
              <a:ext uri="{FF2B5EF4-FFF2-40B4-BE49-F238E27FC236}">
                <a16:creationId xmlns:a16="http://schemas.microsoft.com/office/drawing/2014/main" id="{2C7FED2E-1F58-473D-87EB-3DE4EC0AB127}"/>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RESULTS  ·  RQ4  ·  §5.4  ·  FIGURE 6</a:t>
            </a:r>
          </a:p>
        </p:txBody>
      </p:sp>
      <p:sp>
        <p:nvSpPr>
          <p:cNvPr id="5" name="Text 3">
            <a:extLst xmlns:a="http://schemas.openxmlformats.org/drawingml/2006/main">
              <a:ext uri="{FF2B5EF4-FFF2-40B4-BE49-F238E27FC236}">
                <a16:creationId xmlns:a16="http://schemas.microsoft.com/office/drawing/2014/main" id="{76F0EF70-AC54-4FB5-8418-7333D6F9404A}"/>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Token saving is not cost saving</a:t>
            </a:r>
          </a:p>
        </p:txBody>
      </p:sp>
      <p:graphicFrame>
        <p:nvGraphicFramePr>
          <p:cNvPr id="6" name="Chart 0"/>
          <p:cNvGraphicFramePr/>
          <p:nvPr/>
        </p:nvGraphicFramePr>
        <p:xfrm>
          <a:off xmlns:a="http://schemas.openxmlformats.org/drawingml/2006/main" x="640080" y="1371600"/>
          <a:ext xmlns:a="http://schemas.openxmlformats.org/drawingml/2006/main" cx="6858000" cy="3703320"/>
        </p:xfrm>
        <a:graphic xmlns:a="http://schemas.openxmlformats.org/drawingml/2006/main">
          <a:graphicData uri="http://schemas.openxmlformats.org/drawingml/2006/chart">
            <c:chart xmlns:r="http://schemas.openxmlformats.org/officeDocument/2006/relationships" xmlns:c="http://schemas.openxmlformats.org/drawingml/2006/chart" r:id="R2d8e65cbda95494b"/>
          </a:graphicData>
        </a:graphic>
      </p:graphicFrame>
      <p:sp>
        <p:nvSpPr>
          <p:cNvPr id="7" name="Shape 4">
            <a:extLst xmlns:a="http://schemas.openxmlformats.org/drawingml/2006/main">
              <a:ext uri="{FF2B5EF4-FFF2-40B4-BE49-F238E27FC236}">
                <a16:creationId xmlns:a16="http://schemas.microsoft.com/office/drawing/2014/main" id="{A25CA3EA-5BC0-43B6-91B9-C0D0C0B5BF99}"/>
              </a:ext>
            </a:extLst>
          </p:cNvPr>
          <p:cNvSpPr>
            <a:spLocks xmlns:a="http://schemas.openxmlformats.org/drawingml/2006/main" noGrp="1"/>
          </p:cNvSpPr>
          <p:nvPr/>
        </p:nvSpPr>
        <p:spPr>
          <a:xfrm xmlns:a="http://schemas.openxmlformats.org/drawingml/2006/main">
            <a:off x="7726680" y="1371600"/>
            <a:ext cx="3824935" cy="1463040"/>
          </a:xfrm>
          <a:prstGeom xmlns:a="http://schemas.openxmlformats.org/drawingml/2006/main" prst="roundRect">
            <a:avLst>
              <a:gd name="adj" fmla="val 3125"/>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8" name="Text 5">
            <a:extLst xmlns:a="http://schemas.openxmlformats.org/drawingml/2006/main">
              <a:ext uri="{FF2B5EF4-FFF2-40B4-BE49-F238E27FC236}">
                <a16:creationId xmlns:a16="http://schemas.microsoft.com/office/drawing/2014/main" id="{D208D9B6-B2AA-4F88-9EF0-305DB4B0F4F1}"/>
              </a:ext>
            </a:extLst>
          </p:cNvPr>
          <p:cNvSpPr>
            <a:spLocks xmlns:a="http://schemas.openxmlformats.org/drawingml/2006/main" noGrp="1"/>
          </p:cNvSpPr>
          <p:nvPr/>
        </p:nvSpPr>
        <p:spPr>
          <a:xfrm xmlns:a="http://schemas.openxmlformats.org/drawingml/2006/main">
            <a:off x="7964424" y="1517904"/>
            <a:ext cx="3349447"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250" b="1">
                <a:solidFill>
                  <a:srgbClr val="0E1E3A"/>
                </a:solidFill>
                <a:latin typeface="Cambria"/>
                <a:ea typeface="Cambria"/>
                <a:cs typeface="Cambria"/>
              </a:rPr>
              <a:t>Partial compaction is the correct outcome when a workflow commits</a:t>
            </a:r>
          </a:p>
        </p:txBody>
      </p:sp>
      <p:sp>
        <p:nvSpPr>
          <p:cNvPr id="9" name="Text 6">
            <a:extLst xmlns:a="http://schemas.openxmlformats.org/drawingml/2006/main">
              <a:ext uri="{FF2B5EF4-FFF2-40B4-BE49-F238E27FC236}">
                <a16:creationId xmlns:a16="http://schemas.microsoft.com/office/drawing/2014/main" id="{5118268C-D78D-4146-A8ED-A41CD5EECF74}"/>
              </a:ext>
            </a:extLst>
          </p:cNvPr>
          <p:cNvSpPr>
            <a:spLocks xmlns:a="http://schemas.openxmlformats.org/drawingml/2006/main" noGrp="1"/>
          </p:cNvSpPr>
          <p:nvPr/>
        </p:nvSpPr>
        <p:spPr>
          <a:xfrm xmlns:a="http://schemas.openxmlformats.org/drawingml/2006/main">
            <a:off x="7964424" y="1993392"/>
            <a:ext cx="3349447" cy="6949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6000"/>
              </a:lnSpc>
              <a:buNone/>
            </a:pPr>
            <a:r>
              <a:rPr sz="1050">
                <a:solidFill>
                  <a:srgbClr val="24354F"/>
                </a:solidFill>
                <a:latin typeface="Calibri"/>
                <a:ea typeface="Calibri"/>
                <a:cs typeface="Calibri"/>
              </a:rPr>
              <a:t>Demo E ends every episode in an irreversible write, so model calls fall 7 → 2 rather than 7 → 1. Tokens fall 66.4% at unchanged quality. This is the shape most real operational workflows have.</a:t>
            </a:r>
          </a:p>
        </p:txBody>
      </p:sp>
      <p:sp>
        <p:nvSpPr>
          <p:cNvPr id="10" name="Shape 7">
            <a:extLst xmlns:a="http://schemas.openxmlformats.org/drawingml/2006/main">
              <a:ext uri="{FF2B5EF4-FFF2-40B4-BE49-F238E27FC236}">
                <a16:creationId xmlns:a16="http://schemas.microsoft.com/office/drawing/2014/main" id="{A18B45D6-22DB-4431-A239-B800415667ED}"/>
              </a:ext>
            </a:extLst>
          </p:cNvPr>
          <p:cNvSpPr>
            <a:spLocks xmlns:a="http://schemas.openxmlformats.org/drawingml/2006/main" noGrp="1"/>
          </p:cNvSpPr>
          <p:nvPr/>
        </p:nvSpPr>
        <p:spPr>
          <a:xfrm xmlns:a="http://schemas.openxmlformats.org/drawingml/2006/main">
            <a:off x="7726680" y="3017520"/>
            <a:ext cx="3824935" cy="1463040"/>
          </a:xfrm>
          <a:prstGeom xmlns:a="http://schemas.openxmlformats.org/drawingml/2006/main" prst="roundRect">
            <a:avLst>
              <a:gd name="adj" fmla="val 3125"/>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1" name="Text 8">
            <a:extLst xmlns:a="http://schemas.openxmlformats.org/drawingml/2006/main">
              <a:ext uri="{FF2B5EF4-FFF2-40B4-BE49-F238E27FC236}">
                <a16:creationId xmlns:a16="http://schemas.microsoft.com/office/drawing/2014/main" id="{92A1F32D-5FD6-493D-AFEC-BD6F64F9224C}"/>
              </a:ext>
            </a:extLst>
          </p:cNvPr>
          <p:cNvSpPr>
            <a:spLocks xmlns:a="http://schemas.openxmlformats.org/drawingml/2006/main" noGrp="1"/>
          </p:cNvSpPr>
          <p:nvPr/>
        </p:nvSpPr>
        <p:spPr>
          <a:xfrm xmlns:a="http://schemas.openxmlformats.org/drawingml/2006/main">
            <a:off x="7964424" y="3163824"/>
            <a:ext cx="3349447"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250" b="1">
                <a:solidFill>
                  <a:srgbClr val="A93B2B"/>
                </a:solidFill>
                <a:latin typeface="Cambria"/>
                <a:ea typeface="Cambria"/>
                <a:cs typeface="Cambria"/>
              </a:rPr>
              <a:t>Refusal reproduces the baseline execution, not the baseline invoice</a:t>
            </a:r>
          </a:p>
        </p:txBody>
      </p:sp>
      <p:sp>
        <p:nvSpPr>
          <p:cNvPr id="12" name="Text 9">
            <a:extLst xmlns:a="http://schemas.openxmlformats.org/drawingml/2006/main">
              <a:ext uri="{FF2B5EF4-FFF2-40B4-BE49-F238E27FC236}">
                <a16:creationId xmlns:a16="http://schemas.microsoft.com/office/drawing/2014/main" id="{D10BA4EC-5970-4F9B-BA9B-347F7F8137CD}"/>
              </a:ext>
            </a:extLst>
          </p:cNvPr>
          <p:cNvSpPr>
            <a:spLocks xmlns:a="http://schemas.openxmlformats.org/drawingml/2006/main" noGrp="1"/>
          </p:cNvSpPr>
          <p:nvPr/>
        </p:nvSpPr>
        <p:spPr>
          <a:xfrm xmlns:a="http://schemas.openxmlformats.org/drawingml/2006/main">
            <a:off x="7964424" y="3639312"/>
            <a:ext cx="3349447" cy="6949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6000"/>
              </a:lnSpc>
              <a:buNone/>
            </a:pPr>
            <a:r>
              <a:rPr sz="1050">
                <a:solidFill>
                  <a:srgbClr val="5C4034"/>
                </a:solidFill>
                <a:latin typeface="Calibri"/>
                <a:ea typeface="Calibri"/>
                <a:cs typeface="Calibri"/>
              </a:rPr>
              <a:t>Three negative controls return the baseline model-call count at identical quality — yet two bill 55.4% and 54.5% more on identical token counts. Prompt-cache warmth, not the refusal, changed the price.</a:t>
            </a:r>
          </a:p>
        </p:txBody>
      </p:sp>
      <p:sp>
        <p:nvSpPr>
          <p:cNvPr id="13" name="Shape 10">
            <a:extLst xmlns:a="http://schemas.openxmlformats.org/drawingml/2006/main">
              <a:ext uri="{FF2B5EF4-FFF2-40B4-BE49-F238E27FC236}">
                <a16:creationId xmlns:a16="http://schemas.microsoft.com/office/drawing/2014/main" id="{97EF3A1A-CD11-4258-93D5-A3113F1BBB4E}"/>
              </a:ext>
            </a:extLst>
          </p:cNvPr>
          <p:cNvSpPr>
            <a:spLocks xmlns:a="http://schemas.openxmlformats.org/drawingml/2006/main" noGrp="1"/>
          </p:cNvSpPr>
          <p:nvPr/>
        </p:nvSpPr>
        <p:spPr>
          <a:xfrm xmlns:a="http://schemas.openxmlformats.org/drawingml/2006/main">
            <a:off x="7726680" y="4663440"/>
            <a:ext cx="3824935" cy="1700784"/>
          </a:xfrm>
          <a:prstGeom xmlns:a="http://schemas.openxmlformats.org/drawingml/2006/main" prst="roundRect">
            <a:avLst>
              <a:gd name="adj" fmla="val 2688"/>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4" name="Text 11">
            <a:extLst xmlns:a="http://schemas.openxmlformats.org/drawingml/2006/main">
              <a:ext uri="{FF2B5EF4-FFF2-40B4-BE49-F238E27FC236}">
                <a16:creationId xmlns:a16="http://schemas.microsoft.com/office/drawing/2014/main" id="{A0D61E25-733A-4AA4-AC69-D55EDFC620F4}"/>
              </a:ext>
            </a:extLst>
          </p:cNvPr>
          <p:cNvSpPr>
            <a:spLocks xmlns:a="http://schemas.openxmlformats.org/drawingml/2006/main" noGrp="1"/>
          </p:cNvSpPr>
          <p:nvPr/>
        </p:nvSpPr>
        <p:spPr>
          <a:xfrm xmlns:a="http://schemas.openxmlformats.org/drawingml/2006/main">
            <a:off x="7964424" y="4809744"/>
            <a:ext cx="3349447"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250" b="1">
                <a:solidFill>
                  <a:srgbClr val="A93B2B"/>
                </a:solidFill>
                <a:latin typeface="Cambria"/>
                <a:ea typeface="Cambria"/>
                <a:cs typeface="Cambria"/>
              </a:rPr>
              <a:t>The mechanism is prompt caching</a:t>
            </a:r>
          </a:p>
        </p:txBody>
      </p:sp>
      <p:sp>
        <p:nvSpPr>
          <p:cNvPr id="15" name="Text 12">
            <a:extLst xmlns:a="http://schemas.openxmlformats.org/drawingml/2006/main">
              <a:ext uri="{FF2B5EF4-FFF2-40B4-BE49-F238E27FC236}">
                <a16:creationId xmlns:a16="http://schemas.microsoft.com/office/drawing/2014/main" id="{D9A40B7B-99E4-4AFC-9DEF-9D2D71070C60}"/>
              </a:ext>
            </a:extLst>
          </p:cNvPr>
          <p:cNvSpPr>
            <a:spLocks xmlns:a="http://schemas.openxmlformats.org/drawingml/2006/main" noGrp="1"/>
          </p:cNvSpPr>
          <p:nvPr/>
        </p:nvSpPr>
        <p:spPr>
          <a:xfrm xmlns:a="http://schemas.openxmlformats.org/drawingml/2006/main">
            <a:off x="7964424" y="5285232"/>
            <a:ext cx="3349447" cy="93268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6000"/>
              </a:lnSpc>
              <a:buNone/>
            </a:pPr>
            <a:r>
              <a:rPr sz="1050">
                <a:solidFill>
                  <a:srgbClr val="5C4034"/>
                </a:solidFill>
                <a:latin typeface="Calibri"/>
                <a:ea typeface="Calibri"/>
                <a:cs typeface="Calibri"/>
              </a:rPr>
              <a:t>A seven-turn baseline pays one cache write over a long prefix then reads it six times. A two-turn compacted run pays the write with almost nothing to amortize against. Measured cached-input share falls 96% → 38% (E) and 98% → 58% (F).</a:t>
            </a:r>
          </a:p>
        </p:txBody>
      </p:sp>
      <p:sp>
        <p:nvSpPr>
          <p:cNvPr id="16" name="Text 13">
            <a:extLst xmlns:a="http://schemas.openxmlformats.org/drawingml/2006/main">
              <a:ext uri="{FF2B5EF4-FFF2-40B4-BE49-F238E27FC236}">
                <a16:creationId xmlns:a16="http://schemas.microsoft.com/office/drawing/2014/main" id="{FC389CD1-071A-43F3-8B18-2F7C73B5B8EA}"/>
              </a:ext>
            </a:extLst>
          </p:cNvPr>
          <p:cNvSpPr>
            <a:spLocks xmlns:a="http://schemas.openxmlformats.org/drawingml/2006/main" noGrp="1"/>
          </p:cNvSpPr>
          <p:nvPr/>
        </p:nvSpPr>
        <p:spPr>
          <a:xfrm xmlns:a="http://schemas.openxmlformats.org/drawingml/2006/main">
            <a:off x="640080" y="5212080"/>
            <a:ext cx="6858000" cy="8778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10000"/>
              </a:lnSpc>
              <a:buNone/>
            </a:pPr>
            <a:r>
              <a:rPr sz="1150">
                <a:solidFill>
                  <a:srgbClr val="24354F"/>
                </a:solidFill>
                <a:latin typeface="Calibri"/>
                <a:ea typeface="Calibri"/>
                <a:cs typeface="Calibri"/>
              </a:rPr>
              <a:t>Consequence for anyone building this: reporting token reduction as though it were cost reduction is unsafe. A workflow whose baseline is already cache-dominated has far less dollar headroom than its token headroom implies.</a:t>
            </a:r>
          </a:p>
        </p:txBody>
      </p:sp>
    </p:spTree>
    <p:extLst>
      <p:ext uri="{BB962C8B-B14F-4D97-AF65-F5344CB8AC3E}">
        <p14:creationId xmlns:p14="http://schemas.microsoft.com/office/powerpoint/2010/main" val="111114326"/>
      </p:ext>
    </p:extLst>
  </p:cSld>
</p:sld>
</file>

<file path=ppt/slides/slide2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7827B25-C294-4CB7-A0C4-1238EE35F33C}"/>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27662252-BCA4-4C10-992C-A318D7C7C588}"/>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22</a:t>
            </a:r>
          </a:p>
        </p:txBody>
      </p:sp>
      <p:sp>
        <p:nvSpPr>
          <p:cNvPr id="4" name="Text 2">
            <a:extLst xmlns:a="http://schemas.openxmlformats.org/drawingml/2006/main">
              <a:ext uri="{FF2B5EF4-FFF2-40B4-BE49-F238E27FC236}">
                <a16:creationId xmlns:a16="http://schemas.microsoft.com/office/drawing/2014/main" id="{2B628E2F-72ED-433F-A1CD-30C01ABC185D}"/>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RESULTS  ·  THE COMPARATOR THAT MATTERS  ·  §5.6  ·  TABLE 8</a:t>
            </a:r>
          </a:p>
        </p:txBody>
      </p:sp>
      <p:sp>
        <p:nvSpPr>
          <p:cNvPr id="5" name="Text 3">
            <a:extLst xmlns:a="http://schemas.openxmlformats.org/drawingml/2006/main">
              <a:ext uri="{FF2B5EF4-FFF2-40B4-BE49-F238E27FC236}">
                <a16:creationId xmlns:a16="http://schemas.microsoft.com/office/drawing/2014/main" id="{1C3D3212-93BA-411F-BED9-76DBAB83824D}"/>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Before GCS, the hand macro wins</a:t>
            </a:r>
          </a:p>
        </p:txBody>
      </p:sp>
      <p:sp>
        <p:nvSpPr>
          <p:cNvPr id="6" name="Text 4">
            <a:extLst xmlns:a="http://schemas.openxmlformats.org/drawingml/2006/main">
              <a:ext uri="{FF2B5EF4-FFF2-40B4-BE49-F238E27FC236}">
                <a16:creationId xmlns:a16="http://schemas.microsoft.com/office/drawing/2014/main" id="{73B8FF8B-BD7A-4110-A663-73B75B446C2E}"/>
              </a:ext>
            </a:extLst>
          </p:cNvPr>
          <p:cNvSpPr>
            <a:spLocks xmlns:a="http://schemas.openxmlformats.org/drawingml/2006/main" noGrp="1"/>
          </p:cNvSpPr>
          <p:nvPr/>
        </p:nvSpPr>
        <p:spPr>
          <a:xfrm xmlns:a="http://schemas.openxmlformats.org/drawingml/2006/main">
            <a:off x="640080" y="1371600"/>
            <a:ext cx="1091153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l">
              <a:lnSpc>
                <a:spcPct val="112000"/>
              </a:lnSpc>
              <a:buNone/>
            </a:pPr>
            <a:r>
              <a:rPr sz="1150">
                <a:solidFill>
                  <a:srgbClr val="24354F"/>
                </a:solidFill>
                <a:latin typeface="Calibri"/>
                <a:ea typeface="Calibri"/>
                <a:cs typeface="Calibri"/>
              </a:rPr>
              <a:t>Against partial GRC, the hand-written composite matches exact quality and request savings while using one interface and fewer tokens. Priced with prompt-cache reuse the gap narrows to 30.9% fewer tokens for 8.0% lower cost, because interface fusion destroys the repeated prefix. This is the correct baseline for a stable read set.</a:t>
            </a:r>
          </a:p>
        </p:txBody>
      </p:sp>
      <p:sp>
        <p:nvSpPr>
          <p:cNvPr id="7" name="Text 5">
            <a:extLst xmlns:a="http://schemas.openxmlformats.org/drawingml/2006/main">
              <a:ext uri="{FF2B5EF4-FFF2-40B4-BE49-F238E27FC236}">
                <a16:creationId xmlns:a16="http://schemas.microsoft.com/office/drawing/2014/main" id="{93CD70EB-14CF-4235-8C2B-0B3894C41ED8}"/>
              </a:ext>
            </a:extLst>
          </p:cNvPr>
          <p:cNvSpPr>
            <a:spLocks xmlns:a="http://schemas.openxmlformats.org/drawingml/2006/main" noGrp="1"/>
          </p:cNvSpPr>
          <p:nvPr/>
        </p:nvSpPr>
        <p:spPr>
          <a:xfrm xmlns:a="http://schemas.openxmlformats.org/drawingml/2006/main">
            <a:off x="640080" y="1938528"/>
            <a:ext cx="5943600" cy="219456"/>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50" b="1" spc="110">
                <a:solidFill>
                  <a:srgbClr val="1F8A99"/>
                </a:solidFill>
                <a:latin typeface="Calibri"/>
                <a:ea typeface="Calibri"/>
                <a:cs typeface="Calibri"/>
              </a:rPr>
              <a:t>OFFLINE STRESS SUITE — PAIRED REQUEST RATIO VS THE UNCHANGED AGENT, LOWER IS BETTER</a:t>
            </a:r>
          </a:p>
        </p:txBody>
      </p:sp>
      <p:graphicFrame>
        <p:nvGraphicFramePr>
          <p:cNvPr id="8" name="Table 0"/>
          <p:cNvGraphicFramePr/>
          <p:nvPr/>
        </p:nvGraphicFramePr>
        <p:xfrm>
          <a:off xmlns:a="http://schemas.openxmlformats.org/drawingml/2006/main" x="640080" y="2212848"/>
          <a:ext xmlns:a="http://schemas.openxmlformats.org/drawingml/2006/main" cx="5943600" cy="1810512"/>
        </p:xfrm>
        <a:graphic xmlns:a="http://schemas.openxmlformats.org/drawingml/2006/main">
          <a:graphicData uri="http://schemas.openxmlformats.org/drawingml/2006/table">
            <a:tbl>
              <a:tblPr/>
              <a:tblGrid>
                <a:gridCol w="3200400"/>
                <a:gridCol w="914400"/>
                <a:gridCol w="914400"/>
                <a:gridCol w="914400"/>
              </a:tblGrid>
              <a:tr h="301752">
                <a:tc>
                  <a:txBody>
                    <a:bodyPr/>
                    <a:lstStyle/>
                    <a:p>
                      <a:pPr marL="0" indent="0">
                        <a:buNone/>
                      </a:pPr>
                      <a:r>
                        <a:rPr sz="1050" b="1">
                          <a:solidFill>
                            <a:srgbClr val="FFFFFF"/>
                          </a:solidFill>
                          <a:latin typeface="Calibri"/>
                          <a:ea typeface="Calibri"/>
                          <a:cs typeface="Calibri"/>
                        </a:rPr>
                        <a:t>Workload</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0E1E3A"/>
                    </a:solidFill>
                  </a:tcPr>
                </a:tc>
                <a:tc>
                  <a:txBody>
                    <a:bodyPr/>
                    <a:lstStyle/>
                    <a:p>
                      <a:pPr marL="0" indent="0" algn="ctr">
                        <a:buNone/>
                      </a:pPr>
                      <a:r>
                        <a:rPr sz="1050" b="1">
                          <a:solidFill>
                            <a:srgbClr val="FFFFFF"/>
                          </a:solidFill>
                          <a:latin typeface="Calibri"/>
                          <a:ea typeface="Calibri"/>
                          <a:cs typeface="Calibri"/>
                        </a:rPr>
                        <a:t>Macro</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0E1E3A"/>
                    </a:solidFill>
                  </a:tcPr>
                </a:tc>
                <a:tc>
                  <a:txBody>
                    <a:bodyPr/>
                    <a:lstStyle/>
                    <a:p>
                      <a:pPr marL="0" indent="0" algn="ctr">
                        <a:buNone/>
                      </a:pPr>
                      <a:r>
                        <a:rPr sz="1050" b="1">
                          <a:solidFill>
                            <a:srgbClr val="FFFFFF"/>
                          </a:solidFill>
                          <a:latin typeface="Calibri"/>
                          <a:ea typeface="Calibri"/>
                          <a:cs typeface="Calibri"/>
                        </a:rPr>
                        <a:t>GAC</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0E1E3A"/>
                    </a:solidFill>
                  </a:tcPr>
                </a:tc>
                <a:tc>
                  <a:txBody>
                    <a:bodyPr/>
                    <a:lstStyle/>
                    <a:p>
                      <a:pPr marL="0" indent="0" algn="ctr">
                        <a:buNone/>
                      </a:pPr>
                      <a:r>
                        <a:rPr sz="1050" b="1">
                          <a:solidFill>
                            <a:srgbClr val="FFFFFF"/>
                          </a:solidFill>
                          <a:latin typeface="Calibri"/>
                          <a:ea typeface="Calibri"/>
                          <a:cs typeface="Calibri"/>
                        </a:rPr>
                        <a:t>Wins</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0E1E3A"/>
                    </a:solidFill>
                  </a:tcPr>
                </a:tc>
              </a:tr>
              <a:tr h="301752">
                <a:tc>
                  <a:txBody>
                    <a:bodyPr/>
                    <a:lstStyle/>
                    <a:p>
                      <a:pPr marL="0" indent="0">
                        <a:buNone/>
                      </a:pPr>
                      <a:r>
                        <a:rPr sz="1050">
                          <a:solidFill>
                            <a:srgbClr val="24354F"/>
                          </a:solidFill>
                          <a:latin typeface="Calibri"/>
                          <a:ea typeface="Calibri"/>
                          <a:cs typeface="Calibri"/>
                        </a:rPr>
                        <a:t>Tier-1 support evidence gathering</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b="1">
                          <a:solidFill>
                            <a:srgbClr val="A93B2B"/>
                          </a:solidFill>
                          <a:latin typeface="Calibri"/>
                          <a:ea typeface="Calibri"/>
                          <a:cs typeface="Calibri"/>
                        </a:rPr>
                        <a:t>0.726</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a:solidFill>
                            <a:srgbClr val="24354F"/>
                          </a:solidFill>
                          <a:latin typeface="Calibri"/>
                          <a:ea typeface="Calibri"/>
                          <a:cs typeface="Calibri"/>
                        </a:rPr>
                        <a:t>0.755</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b="1">
                          <a:solidFill>
                            <a:srgbClr val="A93B2B"/>
                          </a:solidFill>
                          <a:latin typeface="Calibri"/>
                          <a:ea typeface="Calibri"/>
                          <a:cs typeface="Calibri"/>
                        </a:rPr>
                        <a:t>macro</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r>
              <a:tr h="301752">
                <a:tc>
                  <a:txBody>
                    <a:bodyPr/>
                    <a:lstStyle/>
                    <a:p>
                      <a:pPr marL="0" indent="0">
                        <a:buNone/>
                      </a:pPr>
                      <a:r>
                        <a:rPr sz="1050">
                          <a:solidFill>
                            <a:srgbClr val="24354F"/>
                          </a:solidFill>
                          <a:latin typeface="Calibri"/>
                          <a:ea typeface="Calibri"/>
                          <a:cs typeface="Calibri"/>
                        </a:rPr>
                        <a:t>Permissioned RAG knowledge assistant</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c>
                  <a:txBody>
                    <a:bodyPr/>
                    <a:lstStyle/>
                    <a:p>
                      <a:pPr marL="0" indent="0" algn="ctr">
                        <a:buNone/>
                      </a:pPr>
                      <a:r>
                        <a:rPr sz="1050" b="1">
                          <a:solidFill>
                            <a:srgbClr val="A93B2B"/>
                          </a:solidFill>
                          <a:latin typeface="Calibri"/>
                          <a:ea typeface="Calibri"/>
                          <a:cs typeface="Calibri"/>
                        </a:rPr>
                        <a:t>0.335</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c>
                  <a:txBody>
                    <a:bodyPr/>
                    <a:lstStyle/>
                    <a:p>
                      <a:pPr marL="0" indent="0" algn="ctr">
                        <a:buNone/>
                      </a:pPr>
                      <a:r>
                        <a:rPr sz="1050">
                          <a:solidFill>
                            <a:srgbClr val="24354F"/>
                          </a:solidFill>
                          <a:latin typeface="Calibri"/>
                          <a:ea typeface="Calibri"/>
                          <a:cs typeface="Calibri"/>
                        </a:rPr>
                        <a:t>0.718</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c>
                  <a:txBody>
                    <a:bodyPr/>
                    <a:lstStyle/>
                    <a:p>
                      <a:pPr marL="0" indent="0" algn="ctr">
                        <a:buNone/>
                      </a:pPr>
                      <a:r>
                        <a:rPr sz="1050" b="1">
                          <a:solidFill>
                            <a:srgbClr val="A93B2B"/>
                          </a:solidFill>
                          <a:latin typeface="Calibri"/>
                          <a:ea typeface="Calibri"/>
                          <a:cs typeface="Calibri"/>
                        </a:rPr>
                        <a:t>macro</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r>
              <a:tr h="301752">
                <a:tc>
                  <a:txBody>
                    <a:bodyPr/>
                    <a:lstStyle/>
                    <a:p>
                      <a:pPr marL="0" indent="0">
                        <a:buNone/>
                      </a:pPr>
                      <a:r>
                        <a:rPr sz="1050">
                          <a:solidFill>
                            <a:srgbClr val="24354F"/>
                          </a:solidFill>
                          <a:latin typeface="Calibri"/>
                          <a:ea typeface="Calibri"/>
                          <a:cs typeface="Calibri"/>
                        </a:rPr>
                        <a:t>Multi-agent incident triage</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a:solidFill>
                            <a:srgbClr val="24354F"/>
                          </a:solidFill>
                          <a:latin typeface="Calibri"/>
                          <a:ea typeface="Calibri"/>
                          <a:cs typeface="Calibri"/>
                        </a:rPr>
                        <a:t>0.922</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b="1">
                          <a:solidFill>
                            <a:srgbClr val="1F8A99"/>
                          </a:solidFill>
                          <a:latin typeface="Calibri"/>
                          <a:ea typeface="Calibri"/>
                          <a:cs typeface="Calibri"/>
                        </a:rPr>
                        <a:t>0.780</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b="1">
                          <a:solidFill>
                            <a:srgbClr val="1F8A99"/>
                          </a:solidFill>
                          <a:latin typeface="Calibri"/>
                          <a:ea typeface="Calibri"/>
                          <a:cs typeface="Calibri"/>
                        </a:rPr>
                        <a:t>GAC</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r>
              <a:tr h="301752">
                <a:tc>
                  <a:txBody>
                    <a:bodyPr/>
                    <a:lstStyle/>
                    <a:p>
                      <a:pPr marL="0" indent="0">
                        <a:buNone/>
                      </a:pPr>
                      <a:r>
                        <a:rPr sz="1050">
                          <a:solidFill>
                            <a:srgbClr val="24354F"/>
                          </a:solidFill>
                          <a:latin typeface="Calibri"/>
                          <a:ea typeface="Calibri"/>
                          <a:cs typeface="Calibri"/>
                        </a:rPr>
                        <a:t>Multi-tenant MCP ops (negative control)</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c>
                  <a:txBody>
                    <a:bodyPr/>
                    <a:lstStyle/>
                    <a:p>
                      <a:pPr marL="0" indent="0" algn="ctr">
                        <a:buNone/>
                      </a:pPr>
                      <a:r>
                        <a:rPr sz="1050" b="1">
                          <a:solidFill>
                            <a:srgbClr val="A93B2B"/>
                          </a:solidFill>
                          <a:latin typeface="Calibri"/>
                          <a:ea typeface="Calibri"/>
                          <a:cs typeface="Calibri"/>
                        </a:rPr>
                        <a:t>0.724</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c>
                  <a:txBody>
                    <a:bodyPr/>
                    <a:lstStyle/>
                    <a:p>
                      <a:pPr marL="0" indent="0" algn="ctr">
                        <a:buNone/>
                      </a:pPr>
                      <a:r>
                        <a:rPr sz="1050">
                          <a:solidFill>
                            <a:srgbClr val="24354F"/>
                          </a:solidFill>
                          <a:latin typeface="Calibri"/>
                          <a:ea typeface="Calibri"/>
                          <a:cs typeface="Calibri"/>
                        </a:rPr>
                        <a:t>1.000</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c>
                  <a:txBody>
                    <a:bodyPr/>
                    <a:lstStyle/>
                    <a:p>
                      <a:pPr marL="0" indent="0" algn="ctr">
                        <a:buNone/>
                      </a:pPr>
                      <a:r>
                        <a:rPr sz="1050" b="1">
                          <a:solidFill>
                            <a:srgbClr val="A93B2B"/>
                          </a:solidFill>
                          <a:latin typeface="Calibri"/>
                          <a:ea typeface="Calibri"/>
                          <a:cs typeface="Calibri"/>
                        </a:rPr>
                        <a:t>macro</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r>
              <a:tr h="301752">
                <a:tc>
                  <a:txBody>
                    <a:bodyPr/>
                    <a:lstStyle/>
                    <a:p>
                      <a:pPr marL="0" indent="0">
                        <a:buNone/>
                      </a:pPr>
                      <a:r>
                        <a:rPr sz="1050">
                          <a:solidFill>
                            <a:srgbClr val="24354F"/>
                          </a:solidFill>
                          <a:latin typeface="Calibri"/>
                          <a:ea typeface="Calibri"/>
                          <a:cs typeface="Calibri"/>
                        </a:rPr>
                        <a:t>Order-fulfillment exception handling</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a:solidFill>
                            <a:srgbClr val="24354F"/>
                          </a:solidFill>
                          <a:latin typeface="Calibri"/>
                          <a:ea typeface="Calibri"/>
                          <a:cs typeface="Calibri"/>
                        </a:rPr>
                        <a:t>0.661</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b="1">
                          <a:solidFill>
                            <a:srgbClr val="1F8A99"/>
                          </a:solidFill>
                          <a:latin typeface="Calibri"/>
                          <a:ea typeface="Calibri"/>
                          <a:cs typeface="Calibri"/>
                        </a:rPr>
                        <a:t>0.642</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b="1">
                          <a:solidFill>
                            <a:srgbClr val="1F8A99"/>
                          </a:solidFill>
                          <a:latin typeface="Calibri"/>
                          <a:ea typeface="Calibri"/>
                          <a:cs typeface="Calibri"/>
                        </a:rPr>
                        <a:t>GAC</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r>
            </a:tbl>
          </a:graphicData>
        </a:graphic>
      </p:graphicFrame>
      <p:sp>
        <p:nvSpPr>
          <p:cNvPr id="9" name="Text 6">
            <a:extLst xmlns:a="http://schemas.openxmlformats.org/drawingml/2006/main">
              <a:ext uri="{FF2B5EF4-FFF2-40B4-BE49-F238E27FC236}">
                <a16:creationId xmlns:a16="http://schemas.microsoft.com/office/drawing/2014/main" id="{945F26DB-3EBC-41B8-90A5-77FBED973770}"/>
              </a:ext>
            </a:extLst>
          </p:cNvPr>
          <p:cNvSpPr>
            <a:spLocks xmlns:a="http://schemas.openxmlformats.org/drawingml/2006/main" noGrp="1"/>
          </p:cNvSpPr>
          <p:nvPr/>
        </p:nvSpPr>
        <p:spPr>
          <a:xfrm xmlns:a="http://schemas.openxmlformats.org/drawingml/2006/main">
            <a:off x="640080" y="4151376"/>
            <a:ext cx="5943600" cy="93268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5000"/>
              </a:lnSpc>
              <a:buNone/>
            </a:pPr>
            <a:r>
              <a:rPr sz="1050" b="1" i="1">
                <a:solidFill>
                  <a:srgbClr val="A93B2B"/>
                </a:solidFill>
                <a:latin typeface="Calibri"/>
                <a:ea typeface="Calibri"/>
                <a:cs typeface="Calibri"/>
              </a:rPr>
              <a:t>This substrate is simulated — a scripted policy stands in for the model at each boundary — so these ratios settle that the comparison was run, not the live question. </a:t>
            </a:r>
            <a:r>
              <a:rPr sz="1050" i="1">
                <a:solidFill>
                  <a:srgbClr val="5A6B84"/>
                </a:solidFill>
                <a:latin typeface="Calibri"/>
                <a:ea typeface="Calibri"/>
                <a:cs typeface="Calibri"/>
              </a:rPr>
              <a:t>On the negative control the macro takes a 27.6% saving that GAC refuses because the tool effects are undeclared and the catalog fails closed: prudence or lost value depends on whether those tools really are read-only.</a:t>
            </a:r>
          </a:p>
        </p:txBody>
      </p:sp>
      <p:sp>
        <p:nvSpPr>
          <p:cNvPr id="10" name="Shape 7">
            <a:extLst xmlns:a="http://schemas.openxmlformats.org/drawingml/2006/main">
              <a:ext uri="{FF2B5EF4-FFF2-40B4-BE49-F238E27FC236}">
                <a16:creationId xmlns:a16="http://schemas.microsoft.com/office/drawing/2014/main" id="{307E18C8-E2F4-47D5-8257-59D90A7ED9AB}"/>
              </a:ext>
            </a:extLst>
          </p:cNvPr>
          <p:cNvSpPr>
            <a:spLocks xmlns:a="http://schemas.openxmlformats.org/drawingml/2006/main" noGrp="1"/>
          </p:cNvSpPr>
          <p:nvPr/>
        </p:nvSpPr>
        <p:spPr>
          <a:xfrm xmlns:a="http://schemas.openxmlformats.org/drawingml/2006/main">
            <a:off x="6949440" y="1938528"/>
            <a:ext cx="4602175" cy="1417320"/>
          </a:xfrm>
          <a:prstGeom xmlns:a="http://schemas.openxmlformats.org/drawingml/2006/main" prst="roundRect">
            <a:avLst>
              <a:gd name="adj" fmla="val 3226"/>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1" name="Shape 8">
            <a:extLst xmlns:a="http://schemas.openxmlformats.org/drawingml/2006/main">
              <a:ext uri="{FF2B5EF4-FFF2-40B4-BE49-F238E27FC236}">
                <a16:creationId xmlns:a16="http://schemas.microsoft.com/office/drawing/2014/main" id="{FAF76AAB-83F4-497D-A21D-8C6A5568BE63}"/>
              </a:ext>
            </a:extLst>
          </p:cNvPr>
          <p:cNvSpPr>
            <a:spLocks xmlns:a="http://schemas.openxmlformats.org/drawingml/2006/main" noGrp="1"/>
          </p:cNvSpPr>
          <p:nvPr/>
        </p:nvSpPr>
        <p:spPr>
          <a:xfrm xmlns:a="http://schemas.openxmlformats.org/drawingml/2006/main">
            <a:off x="7205472" y="2103120"/>
            <a:ext cx="347472" cy="347472"/>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12" name="Text 9">
            <a:extLst xmlns:a="http://schemas.openxmlformats.org/drawingml/2006/main">
              <a:ext uri="{FF2B5EF4-FFF2-40B4-BE49-F238E27FC236}">
                <a16:creationId xmlns:a16="http://schemas.microsoft.com/office/drawing/2014/main" id="{CBBF686D-0FB0-412F-9B36-5F61F0E16C92}"/>
              </a:ext>
            </a:extLst>
          </p:cNvPr>
          <p:cNvSpPr>
            <a:spLocks xmlns:a="http://schemas.openxmlformats.org/drawingml/2006/main" noGrp="1"/>
          </p:cNvSpPr>
          <p:nvPr/>
        </p:nvSpPr>
        <p:spPr>
          <a:xfrm xmlns:a="http://schemas.openxmlformats.org/drawingml/2006/main">
            <a:off x="7205472" y="2103120"/>
            <a:ext cx="347472"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300" b="1">
                <a:solidFill>
                  <a:srgbClr val="FFFFFF"/>
                </a:solidFill>
                <a:latin typeface="Calibri"/>
                <a:ea typeface="Calibri"/>
                <a:cs typeface="Calibri"/>
              </a:rPr>
              <a:t>→</a:t>
            </a:r>
          </a:p>
        </p:txBody>
      </p:sp>
      <p:sp>
        <p:nvSpPr>
          <p:cNvPr id="13" name="Text 10">
            <a:extLst xmlns:a="http://schemas.openxmlformats.org/drawingml/2006/main">
              <a:ext uri="{FF2B5EF4-FFF2-40B4-BE49-F238E27FC236}">
                <a16:creationId xmlns:a16="http://schemas.microsoft.com/office/drawing/2014/main" id="{EC12681F-3FC3-4182-92D0-A4FAAF68E0AD}"/>
              </a:ext>
            </a:extLst>
          </p:cNvPr>
          <p:cNvSpPr>
            <a:spLocks xmlns:a="http://schemas.openxmlformats.org/drawingml/2006/main" noGrp="1"/>
          </p:cNvSpPr>
          <p:nvPr/>
        </p:nvSpPr>
        <p:spPr>
          <a:xfrm xmlns:a="http://schemas.openxmlformats.org/drawingml/2006/main">
            <a:off x="7644384" y="2103120"/>
            <a:ext cx="3651199"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A93B2B"/>
                </a:solidFill>
                <a:latin typeface="Cambria"/>
                <a:ea typeface="Cambria"/>
                <a:cs typeface="Cambria"/>
              </a:rPr>
              <a:t>Write the composite tool when…</a:t>
            </a:r>
          </a:p>
        </p:txBody>
      </p:sp>
      <p:sp>
        <p:nvSpPr>
          <p:cNvPr id="14" name="Text 11">
            <a:extLst xmlns:a="http://schemas.openxmlformats.org/drawingml/2006/main">
              <a:ext uri="{FF2B5EF4-FFF2-40B4-BE49-F238E27FC236}">
                <a16:creationId xmlns:a16="http://schemas.microsoft.com/office/drawing/2014/main" id="{054CCF10-6F05-4746-8AB4-64953E8271DC}"/>
              </a:ext>
            </a:extLst>
          </p:cNvPr>
          <p:cNvSpPr>
            <a:spLocks xmlns:a="http://schemas.openxmlformats.org/drawingml/2006/main" noGrp="1"/>
          </p:cNvSpPr>
          <p:nvPr/>
        </p:nvSpPr>
        <p:spPr>
          <a:xfrm xmlns:a="http://schemas.openxmlformats.org/drawingml/2006/main">
            <a:off x="7223760" y="2542032"/>
            <a:ext cx="4053535" cy="731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300"/>
              </a:spcAft>
              <a:buChar char="•"/>
            </a:pPr>
            <a:r>
              <a:rPr sz="1050">
                <a:solidFill>
                  <a:srgbClr val="5C4034"/>
                </a:solidFill>
                <a:latin typeface="Calibri"/>
                <a:ea typeface="Calibri"/>
                <a:cs typeface="Calibri"/>
              </a:rPr>
              <a:t>the read set is stable and low-entropy</a:t>
            </a:r>
          </a:p>
          <a:p xmlns:a="http://schemas.openxmlformats.org/drawingml/2006/main">
            <a:pPr marL="342900" indent="-342900">
              <a:lnSpc>
                <a:spcPct val="106000"/>
              </a:lnSpc>
              <a:spcAft>
                <a:spcPts val="300"/>
              </a:spcAft>
              <a:buChar char="•"/>
            </a:pPr>
            <a:r>
              <a:rPr sz="1050">
                <a:solidFill>
                  <a:srgbClr val="5C4034"/>
                </a:solidFill>
                <a:latin typeface="Calibri"/>
                <a:ea typeface="Calibri"/>
                <a:cs typeface="Calibri"/>
              </a:rPr>
              <a:t>the effects are already understood by a human</a:t>
            </a:r>
          </a:p>
          <a:p xmlns:a="http://schemas.openxmlformats.org/drawingml/2006/main">
            <a:pPr marL="342900" indent="-342900">
              <a:lnSpc>
                <a:spcPct val="106000"/>
              </a:lnSpc>
              <a:spcAft>
                <a:spcPts val="300"/>
              </a:spcAft>
              <a:buChar char="•"/>
            </a:pPr>
            <a:r>
              <a:rPr sz="1050">
                <a:solidFill>
                  <a:srgbClr val="5C4034"/>
                </a:solidFill>
                <a:latin typeface="Calibri"/>
                <a:ea typeface="Calibri"/>
                <a:cs typeface="Calibri"/>
              </a:rPr>
              <a:t>one interface redesign can fuse the reads</a:t>
            </a:r>
          </a:p>
        </p:txBody>
      </p:sp>
      <p:sp>
        <p:nvSpPr>
          <p:cNvPr id="15" name="Shape 12">
            <a:extLst xmlns:a="http://schemas.openxmlformats.org/drawingml/2006/main">
              <a:ext uri="{FF2B5EF4-FFF2-40B4-BE49-F238E27FC236}">
                <a16:creationId xmlns:a16="http://schemas.microsoft.com/office/drawing/2014/main" id="{308FEC05-7C68-4E55-A008-2E98D1934753}"/>
              </a:ext>
            </a:extLst>
          </p:cNvPr>
          <p:cNvSpPr>
            <a:spLocks xmlns:a="http://schemas.openxmlformats.org/drawingml/2006/main" noGrp="1"/>
          </p:cNvSpPr>
          <p:nvPr/>
        </p:nvSpPr>
        <p:spPr>
          <a:xfrm xmlns:a="http://schemas.openxmlformats.org/drawingml/2006/main">
            <a:off x="6949440" y="3520440"/>
            <a:ext cx="4602175" cy="1417320"/>
          </a:xfrm>
          <a:prstGeom xmlns:a="http://schemas.openxmlformats.org/drawingml/2006/main" prst="roundRect">
            <a:avLst>
              <a:gd name="adj" fmla="val 322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6" name="Shape 13">
            <a:extLst xmlns:a="http://schemas.openxmlformats.org/drawingml/2006/main">
              <a:ext uri="{FF2B5EF4-FFF2-40B4-BE49-F238E27FC236}">
                <a16:creationId xmlns:a16="http://schemas.microsoft.com/office/drawing/2014/main" id="{0CA1B3AC-ACCE-459D-9047-27A866E751BE}"/>
              </a:ext>
            </a:extLst>
          </p:cNvPr>
          <p:cNvSpPr>
            <a:spLocks xmlns:a="http://schemas.openxmlformats.org/drawingml/2006/main" noGrp="1"/>
          </p:cNvSpPr>
          <p:nvPr/>
        </p:nvSpPr>
        <p:spPr>
          <a:xfrm xmlns:a="http://schemas.openxmlformats.org/drawingml/2006/main">
            <a:off x="7205472" y="3685032"/>
            <a:ext cx="347472" cy="347472"/>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17" name="Text 14">
            <a:extLst xmlns:a="http://schemas.openxmlformats.org/drawingml/2006/main">
              <a:ext uri="{FF2B5EF4-FFF2-40B4-BE49-F238E27FC236}">
                <a16:creationId xmlns:a16="http://schemas.microsoft.com/office/drawing/2014/main" id="{73085E83-A00B-4215-A708-E466D4ADDF41}"/>
              </a:ext>
            </a:extLst>
          </p:cNvPr>
          <p:cNvSpPr>
            <a:spLocks xmlns:a="http://schemas.openxmlformats.org/drawingml/2006/main" noGrp="1"/>
          </p:cNvSpPr>
          <p:nvPr/>
        </p:nvSpPr>
        <p:spPr>
          <a:xfrm xmlns:a="http://schemas.openxmlformats.org/drawingml/2006/main">
            <a:off x="7205472" y="3685032"/>
            <a:ext cx="347472"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300" b="1">
                <a:solidFill>
                  <a:srgbClr val="FFFFFF"/>
                </a:solidFill>
                <a:latin typeface="Calibri"/>
                <a:ea typeface="Calibri"/>
                <a:cs typeface="Calibri"/>
              </a:rPr>
              <a:t>→</a:t>
            </a:r>
          </a:p>
        </p:txBody>
      </p:sp>
      <p:sp>
        <p:nvSpPr>
          <p:cNvPr id="18" name="Text 15">
            <a:extLst xmlns:a="http://schemas.openxmlformats.org/drawingml/2006/main">
              <a:ext uri="{FF2B5EF4-FFF2-40B4-BE49-F238E27FC236}">
                <a16:creationId xmlns:a16="http://schemas.microsoft.com/office/drawing/2014/main" id="{0D0565F1-78E9-46E7-8C3C-B93B93ED0462}"/>
              </a:ext>
            </a:extLst>
          </p:cNvPr>
          <p:cNvSpPr>
            <a:spLocks xmlns:a="http://schemas.openxmlformats.org/drawingml/2006/main" noGrp="1"/>
          </p:cNvSpPr>
          <p:nvPr/>
        </p:nvSpPr>
        <p:spPr>
          <a:xfrm xmlns:a="http://schemas.openxmlformats.org/drawingml/2006/main">
            <a:off x="7644384" y="3685032"/>
            <a:ext cx="3651199"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1E3A"/>
                </a:solidFill>
                <a:latin typeface="Cambria"/>
                <a:ea typeface="Cambria"/>
                <a:cs typeface="Cambria"/>
              </a:rPr>
              <a:t>Compile when…</a:t>
            </a:r>
          </a:p>
        </p:txBody>
      </p:sp>
      <p:sp>
        <p:nvSpPr>
          <p:cNvPr id="8" name="Text 16">
            <a:extLst xmlns:a="http://schemas.openxmlformats.org/drawingml/2006/main">
              <a:ext uri="{FF2B5EF4-FFF2-40B4-BE49-F238E27FC236}">
                <a16:creationId xmlns:a16="http://schemas.microsoft.com/office/drawing/2014/main" id="{0B24D287-46C3-4B50-AF9D-466659C65DE4}"/>
              </a:ext>
            </a:extLst>
          </p:cNvPr>
          <p:cNvSpPr>
            <a:spLocks xmlns:a="http://schemas.openxmlformats.org/drawingml/2006/main" noGrp="1"/>
          </p:cNvSpPr>
          <p:nvPr/>
        </p:nvSpPr>
        <p:spPr>
          <a:xfrm xmlns:a="http://schemas.openxmlformats.org/drawingml/2006/main">
            <a:off x="7223760" y="4123944"/>
            <a:ext cx="4053535" cy="731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300"/>
              </a:spcAft>
              <a:buChar char="•"/>
            </a:pPr>
            <a:r>
              <a:rPr sz="1050">
                <a:solidFill>
                  <a:srgbClr val="24354F"/>
                </a:solidFill>
                <a:latin typeface="Calibri"/>
                <a:ea typeface="Calibri"/>
                <a:cs typeface="Calibri"/>
              </a:rPr>
              <a:t>which reads to make is itself the recurrent structure</a:t>
            </a:r>
          </a:p>
          <a:p xmlns:a="http://schemas.openxmlformats.org/drawingml/2006/main">
            <a:pPr marL="342900" indent="-342900">
              <a:lnSpc>
                <a:spcPct val="106000"/>
              </a:lnSpc>
              <a:spcAft>
                <a:spcPts val="300"/>
              </a:spcAft>
              <a:buChar char="•"/>
            </a:pPr>
            <a:r>
              <a:rPr sz="1050">
                <a:solidFill>
                  <a:srgbClr val="24354F"/>
                </a:solidFill>
                <a:latin typeface="Calibri"/>
                <a:ea typeface="Calibri"/>
                <a:cs typeface="Calibri"/>
              </a:rPr>
              <a:t>the region is branch-dependent</a:t>
            </a:r>
          </a:p>
          <a:p xmlns:a="http://schemas.openxmlformats.org/drawingml/2006/main">
            <a:pPr marL="342900" indent="-342900">
              <a:lnSpc>
                <a:spcPct val="106000"/>
              </a:lnSpc>
              <a:spcAft>
                <a:spcPts val="300"/>
              </a:spcAft>
              <a:buChar char="•"/>
            </a:pPr>
            <a:r>
              <a:rPr sz="1050">
                <a:solidFill>
                  <a:srgbClr val="24354F"/>
                </a:solidFill>
                <a:latin typeface="Calibri"/>
                <a:ea typeface="Calibri"/>
                <a:cs typeface="Calibri"/>
              </a:rPr>
              <a:t>manual discovery and maintenance would not amortize</a:t>
            </a:r>
          </a:p>
        </p:txBody>
      </p:sp>
      <p:sp>
        <p:nvSpPr>
          <p:cNvPr id="20" name="Shape 17">
            <a:extLst xmlns:a="http://schemas.openxmlformats.org/drawingml/2006/main">
              <a:ext uri="{FF2B5EF4-FFF2-40B4-BE49-F238E27FC236}">
                <a16:creationId xmlns:a16="http://schemas.microsoft.com/office/drawing/2014/main" id="{F475CD7A-771A-4FA0-8298-5A5649C88588}"/>
              </a:ext>
            </a:extLst>
          </p:cNvPr>
          <p:cNvSpPr>
            <a:spLocks xmlns:a="http://schemas.openxmlformats.org/drawingml/2006/main" noGrp="1"/>
          </p:cNvSpPr>
          <p:nvPr/>
        </p:nvSpPr>
        <p:spPr>
          <a:xfrm xmlns:a="http://schemas.openxmlformats.org/drawingml/2006/main">
            <a:off x="640080" y="5138928"/>
            <a:ext cx="10911535" cy="969264"/>
          </a:xfrm>
          <a:prstGeom xmlns:a="http://schemas.openxmlformats.org/drawingml/2006/main" prst="roundRect">
            <a:avLst>
              <a:gd name="adj" fmla="val 4717"/>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1" name="Text 18">
            <a:extLst xmlns:a="http://schemas.openxmlformats.org/drawingml/2006/main">
              <a:ext uri="{FF2B5EF4-FFF2-40B4-BE49-F238E27FC236}">
                <a16:creationId xmlns:a16="http://schemas.microsoft.com/office/drawing/2014/main" id="{512F0BD0-536E-4B33-9D2E-653BCA3DAC18}"/>
              </a:ext>
            </a:extLst>
          </p:cNvPr>
          <p:cNvSpPr>
            <a:spLocks xmlns:a="http://schemas.openxmlformats.org/drawingml/2006/main" noGrp="1"/>
          </p:cNvSpPr>
          <p:nvPr/>
        </p:nvSpPr>
        <p:spPr>
          <a:xfrm xmlns:a="http://schemas.openxmlformats.org/drawingml/2006/main">
            <a:off x="914400" y="5248656"/>
            <a:ext cx="10362895" cy="7498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7000"/>
              </a:lnSpc>
              <a:buNone/>
            </a:pPr>
            <a:r>
              <a:rPr sz="1200" b="1">
                <a:solidFill>
                  <a:srgbClr val="0E1E3A"/>
                </a:solidFill>
                <a:latin typeface="Calibri"/>
                <a:ea typeface="Calibri"/>
                <a:cs typeface="Calibri"/>
              </a:rPr>
              <a:t>Live confirmation: </a:t>
            </a:r>
            <a:r>
              <a:rPr sz="1200">
                <a:solidFill>
                  <a:srgbClr val="24354F"/>
                </a:solidFill>
                <a:latin typeface="Calibri"/>
                <a:ea typeface="Calibri"/>
                <a:cs typeface="Calibri"/>
              </a:rPr>
              <a:t>on 30 real issues the macro matched the compiler's request count, used one tool call instead of three, and beat it on tokens (−58.2% vs −39.5%) and cost (−37.5% vs −32.0%). Only observed wall latency favoured the compiler — and that paired interval crosses zero.</a:t>
            </a:r>
          </a:p>
        </p:txBody>
      </p:sp>
    </p:spTree>
    <p:extLst>
      <p:ext uri="{BB962C8B-B14F-4D97-AF65-F5344CB8AC3E}">
        <p14:creationId xmlns:p14="http://schemas.microsoft.com/office/powerpoint/2010/main" val="1596166722"/>
      </p:ext>
    </p:extLst>
  </p:cSld>
</p:sld>
</file>

<file path=ppt/slides/slide2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7827B25-C294-4CB7-A0C4-1238EE35F33C}"/>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27662252-BCA4-4C10-992C-A318D7C7C588}"/>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23</a:t>
            </a:r>
          </a:p>
        </p:txBody>
      </p:sp>
      <p:sp>
        <p:nvSpPr>
          <p:cNvPr id="4" name="Text 2">
            <a:extLst xmlns:a="http://schemas.openxmlformats.org/drawingml/2006/main">
              <a:ext uri="{FF2B5EF4-FFF2-40B4-BE49-F238E27FC236}">
                <a16:creationId xmlns:a16="http://schemas.microsoft.com/office/drawing/2014/main" id="{2B628E2F-72ED-433F-A1CD-30C01ABC185D}"/>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RESULTS  ·  FAIR PLACEMENT AND BOUNDED GEPA  ·  §5.7–5.8  ·  TABLES 10 AND 11</a:t>
            </a:r>
          </a:p>
        </p:txBody>
      </p:sp>
      <p:sp>
        <p:nvSpPr>
          <p:cNvPr id="5" name="Text 3">
            <a:extLst xmlns:a="http://schemas.openxmlformats.org/drawingml/2006/main">
              <a:ext uri="{FF2B5EF4-FFF2-40B4-BE49-F238E27FC236}">
                <a16:creationId xmlns:a16="http://schemas.microsoft.com/office/drawing/2014/main" id="{1C3D3212-93BA-411F-BED9-76DBAB83824D}"/>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Fair placement ties GCS</a:t>
            </a:r>
          </a:p>
        </p:txBody>
      </p:sp>
      <p:sp>
        <p:nvSpPr>
          <p:cNvPr id="6" name="Text 4">
            <a:extLst xmlns:a="http://schemas.openxmlformats.org/drawingml/2006/main">
              <a:ext uri="{FF2B5EF4-FFF2-40B4-BE49-F238E27FC236}">
                <a16:creationId xmlns:a16="http://schemas.microsoft.com/office/drawing/2014/main" id="{73B8FF8B-BD7A-4110-A663-73B75B446C2E}"/>
              </a:ext>
            </a:extLst>
          </p:cNvPr>
          <p:cNvSpPr>
            <a:spLocks xmlns:a="http://schemas.openxmlformats.org/drawingml/2006/main" noGrp="1"/>
          </p:cNvSpPr>
          <p:nvPr/>
        </p:nvSpPr>
        <p:spPr>
          <a:xfrm xmlns:a="http://schemas.openxmlformats.org/drawingml/2006/main">
            <a:off x="640080" y="1371600"/>
            <a:ext cx="10911535" cy="4572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l">
              <a:lnSpc>
                <a:spcPct val="112000"/>
              </a:lnSpc>
              <a:buNone/>
            </a:pPr>
            <a:r>
              <a:rPr sz="1300">
                <a:solidFill>
                  <a:srgbClr val="24354F"/>
                </a:solidFill>
                <a:latin typeface="Calibri"/>
                <a:ea typeface="Calibri"/>
                <a:cs typeface="Calibri"/>
              </a:rPr>
              <a:t>All five arms pass 6/6. GCS ties the fair manual program structurally; GEPA retains its seed and leaves requests unchanged.</a:t>
            </a:r>
          </a:p>
        </p:txBody>
      </p:sp>
      <p:sp>
        <p:nvSpPr>
          <p:cNvPr id="7" name="Text 5">
            <a:extLst xmlns:a="http://schemas.openxmlformats.org/drawingml/2006/main">
              <a:ext uri="{FF2B5EF4-FFF2-40B4-BE49-F238E27FC236}">
                <a16:creationId xmlns:a16="http://schemas.microsoft.com/office/drawing/2014/main" id="{93CD70EB-14CF-4235-8C2B-0B3894C41ED8}"/>
              </a:ext>
            </a:extLst>
          </p:cNvPr>
          <p:cNvSpPr>
            <a:spLocks xmlns:a="http://schemas.openxmlformats.org/drawingml/2006/main" noGrp="1"/>
          </p:cNvSpPr>
          <p:nvPr/>
        </p:nvSpPr>
        <p:spPr>
          <a:xfrm xmlns:a="http://schemas.openxmlformats.org/drawingml/2006/main">
            <a:off x="640080" y="1938528"/>
            <a:ext cx="5943600" cy="219456"/>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50" b="1" spc="110">
                <a:solidFill>
                  <a:srgbClr val="1F8A99"/>
                </a:solidFill>
                <a:latin typeface="Calibri"/>
                <a:ea typeface="Calibri"/>
                <a:cs typeface="Calibri"/>
              </a:rPr>
              <a:t>6 FRESH HELD-OUT PUBLIC ISSUES — OPTIMIZATION COST EXCLUDED FROM DEPLOYMENT</a:t>
            </a:r>
          </a:p>
        </p:txBody>
      </p:sp>
      <p:graphicFrame>
        <p:nvGraphicFramePr>
          <p:cNvPr id="8" name="Table 0"/>
          <p:cNvGraphicFramePr/>
          <p:nvPr/>
        </p:nvGraphicFramePr>
        <p:xfrm>
          <a:off xmlns:a="http://schemas.openxmlformats.org/drawingml/2006/main" x="640080" y="2212848"/>
          <a:ext xmlns:a="http://schemas.openxmlformats.org/drawingml/2006/main" cx="5943600" cy="1810512"/>
        </p:xfrm>
        <a:graphic xmlns:a="http://schemas.openxmlformats.org/drawingml/2006/main">
          <a:graphicData uri="http://schemas.openxmlformats.org/drawingml/2006/table">
            <a:tbl>
              <a:tblPr/>
              <a:tblGrid>
                <a:gridCol w="3200400"/>
                <a:gridCol w="914400"/>
                <a:gridCol w="914400"/>
                <a:gridCol w="914400"/>
              </a:tblGrid>
              <a:tr h="301752">
                <a:tc>
                  <a:txBody>
                    <a:bodyPr/>
                    <a:lstStyle/>
                    <a:p>
                      <a:pPr marL="0" indent="0">
                        <a:buNone/>
                      </a:pPr>
                      <a:r>
                        <a:rPr sz="1050" b="1">
                          <a:solidFill>
                            <a:srgbClr val="FFFFFF"/>
                          </a:solidFill>
                          <a:latin typeface="Calibri"/>
                          <a:ea typeface="Calibri"/>
                          <a:cs typeface="Calibri"/>
                        </a:rPr>
                        <a:t>Condition</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0E1E3A"/>
                    </a:solidFill>
                  </a:tcPr>
                </a:tc>
                <a:tc>
                  <a:txBody>
                    <a:bodyPr/>
                    <a:lstStyle/>
                    <a:p>
                      <a:pPr marL="0" indent="0" algn="ctr">
                        <a:buNone/>
                      </a:pPr>
                      <a:r>
                        <a:rPr sz="1050" b="1">
                          <a:solidFill>
                            <a:srgbClr val="FFFFFF"/>
                          </a:solidFill>
                          <a:latin typeface="Calibri"/>
                          <a:ea typeface="Calibri"/>
                          <a:cs typeface="Calibri"/>
                        </a:rPr>
                        <a:t>Requests</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0E1E3A"/>
                    </a:solidFill>
                  </a:tcPr>
                </a:tc>
                <a:tc>
                  <a:txBody>
                    <a:bodyPr/>
                    <a:lstStyle/>
                    <a:p>
                      <a:pPr marL="0" indent="0" algn="ctr">
                        <a:buNone/>
                      </a:pPr>
                      <a:r>
                        <a:rPr sz="1050" b="1">
                          <a:solidFill>
                            <a:srgbClr val="FFFFFF"/>
                          </a:solidFill>
                          <a:latin typeface="Calibri"/>
                          <a:ea typeface="Calibri"/>
                          <a:cs typeface="Calibri"/>
                        </a:rPr>
                        <a:t>Interfaces</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0E1E3A"/>
                    </a:solidFill>
                  </a:tcPr>
                </a:tc>
                <a:tc>
                  <a:txBody>
                    <a:bodyPr/>
                    <a:lstStyle/>
                    <a:p>
                      <a:pPr marL="0" indent="0" algn="ctr">
                        <a:buNone/>
                      </a:pPr>
                      <a:r>
                        <a:rPr sz="1050" b="1">
                          <a:solidFill>
                            <a:srgbClr val="FFFFFF"/>
                          </a:solidFill>
                          <a:latin typeface="Calibri"/>
                          <a:ea typeface="Calibri"/>
                          <a:cs typeface="Calibri"/>
                        </a:rPr>
                        <a:t>Exact</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0E1E3A"/>
                    </a:solidFill>
                  </a:tcPr>
                </a:tc>
              </a:tr>
              <a:tr h="301752">
                <a:tc>
                  <a:txBody>
                    <a:bodyPr/>
                    <a:lstStyle/>
                    <a:p>
                      <a:pPr marL="0" indent="0">
                        <a:buNone/>
                      </a:pPr>
                      <a:r>
                        <a:rPr sz="1050">
                          <a:solidFill>
                            <a:srgbClr val="24354F"/>
                          </a:solidFill>
                          <a:latin typeface="Calibri"/>
                          <a:ea typeface="Calibri"/>
                          <a:cs typeface="Calibri"/>
                        </a:rPr>
                        <a:t>Unchanged</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b="1">
                          <a:solidFill>
                            <a:srgbClr val="A93B2B"/>
                          </a:solidFill>
                          <a:latin typeface="Calibri"/>
                          <a:ea typeface="Calibri"/>
                          <a:cs typeface="Calibri"/>
                        </a:rPr>
                        <a:t>4.0</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a:solidFill>
                            <a:srgbClr val="24354F"/>
                          </a:solidFill>
                          <a:latin typeface="Calibri"/>
                          <a:ea typeface="Calibri"/>
                          <a:cs typeface="Calibri"/>
                        </a:rPr>
                        <a:t>3.0</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b="1">
                          <a:solidFill>
                            <a:srgbClr val="A93B2B"/>
                          </a:solidFill>
                          <a:latin typeface="Calibri"/>
                          <a:ea typeface="Calibri"/>
                          <a:cs typeface="Calibri"/>
                        </a:rPr>
                        <a:t>6/6</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r>
              <a:tr h="301752">
                <a:tc>
                  <a:txBody>
                    <a:bodyPr/>
                    <a:lstStyle/>
                    <a:p>
                      <a:pPr marL="0" indent="0">
                        <a:buNone/>
                      </a:pPr>
                      <a:r>
                        <a:rPr sz="1050">
                          <a:solidFill>
                            <a:srgbClr val="24354F"/>
                          </a:solidFill>
                          <a:latin typeface="Calibri"/>
                          <a:ea typeface="Calibri"/>
                          <a:cs typeface="Calibri"/>
                        </a:rPr>
                        <a:t>GEPA · seed</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c>
                  <a:txBody>
                    <a:bodyPr/>
                    <a:lstStyle/>
                    <a:p>
                      <a:pPr marL="0" indent="0" algn="ctr">
                        <a:buNone/>
                      </a:pPr>
                      <a:r>
                        <a:rPr sz="1050" b="1">
                          <a:solidFill>
                            <a:srgbClr val="A93B2B"/>
                          </a:solidFill>
                          <a:latin typeface="Calibri"/>
                          <a:ea typeface="Calibri"/>
                          <a:cs typeface="Calibri"/>
                        </a:rPr>
                        <a:t>4.0</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c>
                  <a:txBody>
                    <a:bodyPr/>
                    <a:lstStyle/>
                    <a:p>
                      <a:pPr marL="0" indent="0" algn="ctr">
                        <a:buNone/>
                      </a:pPr>
                      <a:r>
                        <a:rPr sz="1050">
                          <a:solidFill>
                            <a:srgbClr val="24354F"/>
                          </a:solidFill>
                          <a:latin typeface="Calibri"/>
                          <a:ea typeface="Calibri"/>
                          <a:cs typeface="Calibri"/>
                        </a:rPr>
                        <a:t>3.0</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c>
                  <a:txBody>
                    <a:bodyPr/>
                    <a:lstStyle/>
                    <a:p>
                      <a:pPr marL="0" indent="0" algn="ctr">
                        <a:buNone/>
                      </a:pPr>
                      <a:r>
                        <a:rPr sz="1050" b="1">
                          <a:solidFill>
                            <a:srgbClr val="A93B2B"/>
                          </a:solidFill>
                          <a:latin typeface="Calibri"/>
                          <a:ea typeface="Calibri"/>
                          <a:cs typeface="Calibri"/>
                        </a:rPr>
                        <a:t>6/6</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r>
              <a:tr h="301752">
                <a:tc>
                  <a:txBody>
                    <a:bodyPr/>
                    <a:lstStyle/>
                    <a:p>
                      <a:pPr marL="0" indent="0">
                        <a:buNone/>
                      </a:pPr>
                      <a:r>
                        <a:rPr sz="1050">
                          <a:solidFill>
                            <a:srgbClr val="24354F"/>
                          </a:solidFill>
                          <a:latin typeface="Calibri"/>
                          <a:ea typeface="Calibri"/>
                          <a:cs typeface="Calibri"/>
                        </a:rPr>
                        <a:t>GCS</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a:solidFill>
                            <a:srgbClr val="24354F"/>
                          </a:solidFill>
                          <a:latin typeface="Calibri"/>
                          <a:ea typeface="Calibri"/>
                          <a:cs typeface="Calibri"/>
                        </a:rPr>
                        <a:t>1.0</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b="1">
                          <a:solidFill>
                            <a:srgbClr val="1F8A99"/>
                          </a:solidFill>
                          <a:latin typeface="Calibri"/>
                          <a:ea typeface="Calibri"/>
                          <a:cs typeface="Calibri"/>
                        </a:rPr>
                        <a:t>1.0</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b="1">
                          <a:solidFill>
                            <a:srgbClr val="1F8A99"/>
                          </a:solidFill>
                          <a:latin typeface="Calibri"/>
                          <a:ea typeface="Calibri"/>
                          <a:cs typeface="Calibri"/>
                        </a:rPr>
                        <a:t>6/6</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r>
              <a:tr h="301752">
                <a:tc>
                  <a:txBody>
                    <a:bodyPr/>
                    <a:lstStyle/>
                    <a:p>
                      <a:pPr marL="0" indent="0">
                        <a:buNone/>
                      </a:pPr>
                      <a:r>
                        <a:rPr sz="1050">
                          <a:solidFill>
                            <a:srgbClr val="24354F"/>
                          </a:solidFill>
                          <a:latin typeface="Calibri"/>
                          <a:ea typeface="Calibri"/>
                          <a:cs typeface="Calibri"/>
                        </a:rPr>
                        <a:t>GCS + seed</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c>
                  <a:txBody>
                    <a:bodyPr/>
                    <a:lstStyle/>
                    <a:p>
                      <a:pPr marL="0" indent="0" algn="ctr">
                        <a:buNone/>
                      </a:pPr>
                      <a:r>
                        <a:rPr sz="1050" b="1">
                          <a:solidFill>
                            <a:srgbClr val="A93B2B"/>
                          </a:solidFill>
                          <a:latin typeface="Calibri"/>
                          <a:ea typeface="Calibri"/>
                          <a:cs typeface="Calibri"/>
                        </a:rPr>
                        <a:t>1.0</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c>
                  <a:txBody>
                    <a:bodyPr/>
                    <a:lstStyle/>
                    <a:p>
                      <a:pPr marL="0" indent="0" algn="ctr">
                        <a:buNone/>
                      </a:pPr>
                      <a:r>
                        <a:rPr sz="1050">
                          <a:solidFill>
                            <a:srgbClr val="24354F"/>
                          </a:solidFill>
                          <a:latin typeface="Calibri"/>
                          <a:ea typeface="Calibri"/>
                          <a:cs typeface="Calibri"/>
                        </a:rPr>
                        <a:t>1.0</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c>
                  <a:txBody>
                    <a:bodyPr/>
                    <a:lstStyle/>
                    <a:p>
                      <a:pPr marL="0" indent="0" algn="ctr">
                        <a:buNone/>
                      </a:pPr>
                      <a:r>
                        <a:rPr sz="1050" b="1">
                          <a:solidFill>
                            <a:srgbClr val="A93B2B"/>
                          </a:solidFill>
                          <a:latin typeface="Calibri"/>
                          <a:ea typeface="Calibri"/>
                          <a:cs typeface="Calibri"/>
                        </a:rPr>
                        <a:t>6/6</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FFFFF"/>
                    </a:solidFill>
                  </a:tcPr>
                </a:tc>
              </a:tr>
              <a:tr h="301752">
                <a:tc>
                  <a:txBody>
                    <a:bodyPr/>
                    <a:lstStyle/>
                    <a:p>
                      <a:pPr marL="0" indent="0">
                        <a:buNone/>
                      </a:pPr>
                      <a:r>
                        <a:rPr sz="1050">
                          <a:solidFill>
                            <a:srgbClr val="24354F"/>
                          </a:solidFill>
                          <a:latin typeface="Calibri"/>
                          <a:ea typeface="Calibri"/>
                          <a:cs typeface="Calibri"/>
                        </a:rPr>
                        <a:t>Manual pre-model</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a:solidFill>
                            <a:srgbClr val="24354F"/>
                          </a:solidFill>
                          <a:latin typeface="Calibri"/>
                          <a:ea typeface="Calibri"/>
                          <a:cs typeface="Calibri"/>
                        </a:rPr>
                        <a:t>1.0</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b="1">
                          <a:solidFill>
                            <a:srgbClr val="1F8A99"/>
                          </a:solidFill>
                          <a:latin typeface="Calibri"/>
                          <a:ea typeface="Calibri"/>
                          <a:cs typeface="Calibri"/>
                        </a:rPr>
                        <a:t>1.0</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c>
                  <a:txBody>
                    <a:bodyPr/>
                    <a:lstStyle/>
                    <a:p>
                      <a:pPr marL="0" indent="0" algn="ctr">
                        <a:buNone/>
                      </a:pPr>
                      <a:r>
                        <a:rPr sz="1050" b="1">
                          <a:solidFill>
                            <a:srgbClr val="1F8A99"/>
                          </a:solidFill>
                          <a:latin typeface="Calibri"/>
                          <a:ea typeface="Calibri"/>
                          <a:cs typeface="Calibri"/>
                        </a:rPr>
                        <a:t>6/6</a:t>
                      </a:r>
                    </a:p>
                  </a:txBody>
                  <a:tcPr marL="82296" marR="82296" marT="36576" marB="36576" anchor="ctr">
                    <a:lnL w="6350">
                      <a:solidFill>
                        <a:srgbClr val="D5E0EB"/>
                      </a:solidFill>
                      <a:prstDash val="solid"/>
                    </a:lnL>
                    <a:lnR w="6350">
                      <a:solidFill>
                        <a:srgbClr val="D5E0EB"/>
                      </a:solidFill>
                      <a:prstDash val="solid"/>
                    </a:lnR>
                    <a:lnT w="6350">
                      <a:solidFill>
                        <a:srgbClr val="D5E0EB"/>
                      </a:solidFill>
                      <a:prstDash val="solid"/>
                    </a:lnT>
                    <a:lnB w="6350">
                      <a:solidFill>
                        <a:srgbClr val="D5E0EB"/>
                      </a:solidFill>
                      <a:prstDash val="solid"/>
                    </a:lnB>
                    <a:solidFill>
                      <a:srgbClr val="F5F9FC"/>
                    </a:solidFill>
                  </a:tcPr>
                </a:tc>
              </a:tr>
            </a:tbl>
          </a:graphicData>
        </a:graphic>
      </p:graphicFrame>
      <p:sp>
        <p:nvSpPr>
          <p:cNvPr id="9" name="Text 6">
            <a:extLst xmlns:a="http://schemas.openxmlformats.org/drawingml/2006/main">
              <a:ext uri="{FF2B5EF4-FFF2-40B4-BE49-F238E27FC236}">
                <a16:creationId xmlns:a16="http://schemas.microsoft.com/office/drawing/2014/main" id="{945F26DB-3EBC-41B8-90A5-77FBED973770}"/>
              </a:ext>
            </a:extLst>
          </p:cNvPr>
          <p:cNvSpPr>
            <a:spLocks xmlns:a="http://schemas.openxmlformats.org/drawingml/2006/main" noGrp="1"/>
          </p:cNvSpPr>
          <p:nvPr/>
        </p:nvSpPr>
        <p:spPr>
          <a:xfrm xmlns:a="http://schemas.openxmlformats.org/drawingml/2006/main">
            <a:off x="640080" y="4151376"/>
            <a:ext cx="5943600" cy="93268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5000"/>
              </a:lnSpc>
              <a:buNone/>
            </a:pPr>
            <a:r>
              <a:rPr sz="1050" b="1" i="1">
                <a:solidFill>
                  <a:srgbClr val="A93B2B"/>
                </a:solidFill>
                <a:latin typeface="Calibri"/>
                <a:ea typeface="Calibri"/>
                <a:cs typeface="Calibri"/>
              </a:rPr>
              <a:t>Live provider calls on disjoint 4/2/6 splits frozen before optimization. The question category was unavailable after strict prior-cohort exclusion.</a:t>
            </a:r>
          </a:p>
        </p:txBody>
      </p:sp>
      <p:sp>
        <p:nvSpPr>
          <p:cNvPr id="10" name="Shape 7">
            <a:extLst xmlns:a="http://schemas.openxmlformats.org/drawingml/2006/main">
              <a:ext uri="{FF2B5EF4-FFF2-40B4-BE49-F238E27FC236}">
                <a16:creationId xmlns:a16="http://schemas.microsoft.com/office/drawing/2014/main" id="{307E18C8-E2F4-47D5-8257-59D90A7ED9AB}"/>
              </a:ext>
            </a:extLst>
          </p:cNvPr>
          <p:cNvSpPr>
            <a:spLocks xmlns:a="http://schemas.openxmlformats.org/drawingml/2006/main" noGrp="1"/>
          </p:cNvSpPr>
          <p:nvPr/>
        </p:nvSpPr>
        <p:spPr>
          <a:xfrm xmlns:a="http://schemas.openxmlformats.org/drawingml/2006/main">
            <a:off x="6949440" y="1938528"/>
            <a:ext cx="4602175" cy="1417320"/>
          </a:xfrm>
          <a:prstGeom xmlns:a="http://schemas.openxmlformats.org/drawingml/2006/main" prst="roundRect">
            <a:avLst>
              <a:gd name="adj" fmla="val 3226"/>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1" name="Shape 8">
            <a:extLst xmlns:a="http://schemas.openxmlformats.org/drawingml/2006/main">
              <a:ext uri="{FF2B5EF4-FFF2-40B4-BE49-F238E27FC236}">
                <a16:creationId xmlns:a16="http://schemas.microsoft.com/office/drawing/2014/main" id="{FAF76AAB-83F4-497D-A21D-8C6A5568BE63}"/>
              </a:ext>
            </a:extLst>
          </p:cNvPr>
          <p:cNvSpPr>
            <a:spLocks xmlns:a="http://schemas.openxmlformats.org/drawingml/2006/main" noGrp="1"/>
          </p:cNvSpPr>
          <p:nvPr/>
        </p:nvSpPr>
        <p:spPr>
          <a:xfrm xmlns:a="http://schemas.openxmlformats.org/drawingml/2006/main">
            <a:off x="7205472" y="2103120"/>
            <a:ext cx="347472" cy="347472"/>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12" name="Text 9">
            <a:extLst xmlns:a="http://schemas.openxmlformats.org/drawingml/2006/main">
              <a:ext uri="{FF2B5EF4-FFF2-40B4-BE49-F238E27FC236}">
                <a16:creationId xmlns:a16="http://schemas.microsoft.com/office/drawing/2014/main" id="{CBBF686D-0FB0-412F-9B36-5F61F0E16C92}"/>
              </a:ext>
            </a:extLst>
          </p:cNvPr>
          <p:cNvSpPr>
            <a:spLocks xmlns:a="http://schemas.openxmlformats.org/drawingml/2006/main" noGrp="1"/>
          </p:cNvSpPr>
          <p:nvPr/>
        </p:nvSpPr>
        <p:spPr>
          <a:xfrm xmlns:a="http://schemas.openxmlformats.org/drawingml/2006/main">
            <a:off x="7205472" y="2103120"/>
            <a:ext cx="347472"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300" b="1">
                <a:solidFill>
                  <a:srgbClr val="FFFFFF"/>
                </a:solidFill>
                <a:latin typeface="Calibri"/>
                <a:ea typeface="Calibri"/>
                <a:cs typeface="Calibri"/>
              </a:rPr>
              <a:t>→</a:t>
            </a:r>
          </a:p>
        </p:txBody>
      </p:sp>
      <p:sp>
        <p:nvSpPr>
          <p:cNvPr id="13" name="Text 10">
            <a:extLst xmlns:a="http://schemas.openxmlformats.org/drawingml/2006/main">
              <a:ext uri="{FF2B5EF4-FFF2-40B4-BE49-F238E27FC236}">
                <a16:creationId xmlns:a16="http://schemas.microsoft.com/office/drawing/2014/main" id="{EC12681F-3FC3-4182-92D0-A4FAAF68E0AD}"/>
              </a:ext>
            </a:extLst>
          </p:cNvPr>
          <p:cNvSpPr>
            <a:spLocks xmlns:a="http://schemas.openxmlformats.org/drawingml/2006/main" noGrp="1"/>
          </p:cNvSpPr>
          <p:nvPr/>
        </p:nvSpPr>
        <p:spPr>
          <a:xfrm xmlns:a="http://schemas.openxmlformats.org/drawingml/2006/main">
            <a:off x="7644384" y="2103120"/>
            <a:ext cx="3651199"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A93B2B"/>
                </a:solidFill>
                <a:latin typeface="Cambria"/>
                <a:ea typeface="Cambria"/>
                <a:cs typeface="Cambria"/>
              </a:rPr>
              <a:t>What the fair test resolves…</a:t>
            </a:r>
          </a:p>
        </p:txBody>
      </p:sp>
      <p:sp>
        <p:nvSpPr>
          <p:cNvPr id="14" name="Text 11">
            <a:extLst xmlns:a="http://schemas.openxmlformats.org/drawingml/2006/main">
              <a:ext uri="{FF2B5EF4-FFF2-40B4-BE49-F238E27FC236}">
                <a16:creationId xmlns:a16="http://schemas.microsoft.com/office/drawing/2014/main" id="{054CCF10-6F05-4746-8AB4-64953E8271DC}"/>
              </a:ext>
            </a:extLst>
          </p:cNvPr>
          <p:cNvSpPr>
            <a:spLocks xmlns:a="http://schemas.openxmlformats.org/drawingml/2006/main" noGrp="1"/>
          </p:cNvSpPr>
          <p:nvPr/>
        </p:nvSpPr>
        <p:spPr>
          <a:xfrm xmlns:a="http://schemas.openxmlformats.org/drawingml/2006/main">
            <a:off x="7223760" y="2542032"/>
            <a:ext cx="4053535" cy="731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300"/>
              </a:spcAft>
              <a:buChar char="•"/>
            </a:pPr>
            <a:r>
              <a:rPr sz="1050">
                <a:solidFill>
                  <a:srgbClr val="5C4034"/>
                </a:solidFill>
                <a:latin typeface="Calibri"/>
                <a:ea typeface="Calibri"/>
                <a:cs typeface="Calibri"/>
              </a:rPr>
              <a:t>manual placement can remove the same turns</a:t>
            </a:r>
          </a:p>
          <a:p xmlns:a="http://schemas.openxmlformats.org/drawingml/2006/main">
            <a:pPr marL="342900" indent="-342900">
              <a:lnSpc>
                <a:spcPct val="106000"/>
              </a:lnSpc>
              <a:spcAft>
                <a:spcPts val="300"/>
              </a:spcAft>
              <a:buChar char="•"/>
            </a:pPr>
            <a:r>
              <a:rPr sz="1050">
                <a:solidFill>
                  <a:srgbClr val="5C4034"/>
                </a:solidFill>
                <a:latin typeface="Calibri"/>
                <a:ea typeface="Calibri"/>
                <a:cs typeface="Calibri"/>
              </a:rPr>
              <a:t>GCS value shifts to discovery + admission</a:t>
            </a:r>
          </a:p>
          <a:p xmlns:a="http://schemas.openxmlformats.org/drawingml/2006/main">
            <a:pPr marL="342900" indent="-342900">
              <a:lnSpc>
                <a:spcPct val="106000"/>
              </a:lnSpc>
              <a:spcAft>
                <a:spcPts val="300"/>
              </a:spcAft>
              <a:buChar char="•"/>
            </a:pPr>
            <a:r>
              <a:rPr sz="1050">
                <a:solidFill>
                  <a:srgbClr val="5C4034"/>
                </a:solidFill>
                <a:latin typeface="Calibri"/>
                <a:ea typeface="Calibri"/>
                <a:cs typeface="Calibri"/>
              </a:rPr>
              <a:t>GEPA does not improve this bounded run</a:t>
            </a:r>
          </a:p>
        </p:txBody>
      </p:sp>
      <p:sp>
        <p:nvSpPr>
          <p:cNvPr id="15" name="Shape 12">
            <a:extLst xmlns:a="http://schemas.openxmlformats.org/drawingml/2006/main">
              <a:ext uri="{FF2B5EF4-FFF2-40B4-BE49-F238E27FC236}">
                <a16:creationId xmlns:a16="http://schemas.microsoft.com/office/drawing/2014/main" id="{308FEC05-7C68-4E55-A008-2E98D1934753}"/>
              </a:ext>
            </a:extLst>
          </p:cNvPr>
          <p:cNvSpPr>
            <a:spLocks xmlns:a="http://schemas.openxmlformats.org/drawingml/2006/main" noGrp="1"/>
          </p:cNvSpPr>
          <p:nvPr/>
        </p:nvSpPr>
        <p:spPr>
          <a:xfrm xmlns:a="http://schemas.openxmlformats.org/drawingml/2006/main">
            <a:off x="6949440" y="3520440"/>
            <a:ext cx="4602175" cy="1417320"/>
          </a:xfrm>
          <a:prstGeom xmlns:a="http://schemas.openxmlformats.org/drawingml/2006/main" prst="roundRect">
            <a:avLst>
              <a:gd name="adj" fmla="val 322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6" name="Shape 13">
            <a:extLst xmlns:a="http://schemas.openxmlformats.org/drawingml/2006/main">
              <a:ext uri="{FF2B5EF4-FFF2-40B4-BE49-F238E27FC236}">
                <a16:creationId xmlns:a16="http://schemas.microsoft.com/office/drawing/2014/main" id="{0CA1B3AC-ACCE-459D-9047-27A866E751BE}"/>
              </a:ext>
            </a:extLst>
          </p:cNvPr>
          <p:cNvSpPr>
            <a:spLocks xmlns:a="http://schemas.openxmlformats.org/drawingml/2006/main" noGrp="1"/>
          </p:cNvSpPr>
          <p:nvPr/>
        </p:nvSpPr>
        <p:spPr>
          <a:xfrm xmlns:a="http://schemas.openxmlformats.org/drawingml/2006/main">
            <a:off x="7205472" y="3685032"/>
            <a:ext cx="347472" cy="347472"/>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17" name="Text 14">
            <a:extLst xmlns:a="http://schemas.openxmlformats.org/drawingml/2006/main">
              <a:ext uri="{FF2B5EF4-FFF2-40B4-BE49-F238E27FC236}">
                <a16:creationId xmlns:a16="http://schemas.microsoft.com/office/drawing/2014/main" id="{73085E83-A00B-4215-A708-E466D4ADDF41}"/>
              </a:ext>
            </a:extLst>
          </p:cNvPr>
          <p:cNvSpPr>
            <a:spLocks xmlns:a="http://schemas.openxmlformats.org/drawingml/2006/main" noGrp="1"/>
          </p:cNvSpPr>
          <p:nvPr/>
        </p:nvSpPr>
        <p:spPr>
          <a:xfrm xmlns:a="http://schemas.openxmlformats.org/drawingml/2006/main">
            <a:off x="7205472" y="3685032"/>
            <a:ext cx="347472"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300" b="1">
                <a:solidFill>
                  <a:srgbClr val="FFFFFF"/>
                </a:solidFill>
                <a:latin typeface="Calibri"/>
                <a:ea typeface="Calibri"/>
                <a:cs typeface="Calibri"/>
              </a:rPr>
              <a:t>→</a:t>
            </a:r>
          </a:p>
        </p:txBody>
      </p:sp>
      <p:sp>
        <p:nvSpPr>
          <p:cNvPr id="18" name="Text 15">
            <a:extLst xmlns:a="http://schemas.openxmlformats.org/drawingml/2006/main">
              <a:ext uri="{FF2B5EF4-FFF2-40B4-BE49-F238E27FC236}">
                <a16:creationId xmlns:a16="http://schemas.microsoft.com/office/drawing/2014/main" id="{0D0565F1-78E9-46E7-8C3C-B93B93ED0462}"/>
              </a:ext>
            </a:extLst>
          </p:cNvPr>
          <p:cNvSpPr>
            <a:spLocks xmlns:a="http://schemas.openxmlformats.org/drawingml/2006/main" noGrp="1"/>
          </p:cNvSpPr>
          <p:nvPr/>
        </p:nvSpPr>
        <p:spPr>
          <a:xfrm xmlns:a="http://schemas.openxmlformats.org/drawingml/2006/main">
            <a:off x="7644384" y="3685032"/>
            <a:ext cx="3651199"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1E3A"/>
                </a:solidFill>
                <a:latin typeface="Cambria"/>
                <a:ea typeface="Cambria"/>
                <a:cs typeface="Cambria"/>
              </a:rPr>
              <a:t>What remains unresolved…</a:t>
            </a:r>
          </a:p>
        </p:txBody>
      </p:sp>
      <p:sp>
        <p:nvSpPr>
          <p:cNvPr id="8" name="Text 16">
            <a:extLst xmlns:a="http://schemas.openxmlformats.org/drawingml/2006/main">
              <a:ext uri="{FF2B5EF4-FFF2-40B4-BE49-F238E27FC236}">
                <a16:creationId xmlns:a16="http://schemas.microsoft.com/office/drawing/2014/main" id="{0B24D287-46C3-4B50-AF9D-466659C65DE4}"/>
              </a:ext>
            </a:extLst>
          </p:cNvPr>
          <p:cNvSpPr>
            <a:spLocks xmlns:a="http://schemas.openxmlformats.org/drawingml/2006/main" noGrp="1"/>
          </p:cNvSpPr>
          <p:nvPr/>
        </p:nvSpPr>
        <p:spPr>
          <a:xfrm xmlns:a="http://schemas.openxmlformats.org/drawingml/2006/main">
            <a:off x="7223760" y="4123944"/>
            <a:ext cx="4053535" cy="731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300"/>
              </a:spcAft>
              <a:buChar char="•"/>
            </a:pPr>
            <a:r>
              <a:rPr sz="1050">
                <a:solidFill>
                  <a:srgbClr val="24354F"/>
                </a:solidFill>
                <a:latin typeface="Calibri"/>
                <a:ea typeface="Calibri"/>
                <a:cs typeface="Calibri"/>
              </a:rPr>
              <a:t>manual engineering and review effort</a:t>
            </a:r>
          </a:p>
          <a:p xmlns:a="http://schemas.openxmlformats.org/drawingml/2006/main">
            <a:pPr marL="342900" indent="-342900">
              <a:lnSpc>
                <a:spcPct val="106000"/>
              </a:lnSpc>
              <a:spcAft>
                <a:spcPts val="300"/>
              </a:spcAft>
              <a:buChar char="•"/>
            </a:pPr>
            <a:r>
              <a:rPr sz="1050">
                <a:solidFill>
                  <a:srgbClr val="24354F"/>
                </a:solidFill>
                <a:latin typeface="Calibri"/>
                <a:ea typeface="Calibri"/>
                <a:cs typeface="Calibri"/>
              </a:rPr>
              <a:t>AWO · Agent JIT · EvoC2F execution</a:t>
            </a:r>
          </a:p>
          <a:p xmlns:a="http://schemas.openxmlformats.org/drawingml/2006/main">
            <a:pPr marL="342900" indent="-342900">
              <a:lnSpc>
                <a:spcPct val="106000"/>
              </a:lnSpc>
              <a:spcAft>
                <a:spcPts val="300"/>
              </a:spcAft>
              <a:buChar char="•"/>
            </a:pPr>
            <a:r>
              <a:rPr sz="1050">
                <a:solidFill>
                  <a:srgbClr val="24354F"/>
                </a:solidFill>
                <a:latin typeface="Calibri"/>
                <a:ea typeface="Calibri"/>
                <a:cs typeface="Calibri"/>
              </a:rPr>
              <a:t>multiple families and time-forward drift</a:t>
            </a:r>
          </a:p>
        </p:txBody>
      </p:sp>
      <p:sp>
        <p:nvSpPr>
          <p:cNvPr id="20" name="Shape 17">
            <a:extLst xmlns:a="http://schemas.openxmlformats.org/drawingml/2006/main">
              <a:ext uri="{FF2B5EF4-FFF2-40B4-BE49-F238E27FC236}">
                <a16:creationId xmlns:a16="http://schemas.microsoft.com/office/drawing/2014/main" id="{F475CD7A-771A-4FA0-8298-5A5649C88588}"/>
              </a:ext>
            </a:extLst>
          </p:cNvPr>
          <p:cNvSpPr>
            <a:spLocks xmlns:a="http://schemas.openxmlformats.org/drawingml/2006/main" noGrp="1"/>
          </p:cNvSpPr>
          <p:nvPr/>
        </p:nvSpPr>
        <p:spPr>
          <a:xfrm xmlns:a="http://schemas.openxmlformats.org/drawingml/2006/main">
            <a:off x="640080" y="5138928"/>
            <a:ext cx="10911535" cy="969264"/>
          </a:xfrm>
          <a:prstGeom xmlns:a="http://schemas.openxmlformats.org/drawingml/2006/main" prst="roundRect">
            <a:avLst>
              <a:gd name="adj" fmla="val 4717"/>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1" name="Text 18">
            <a:extLst xmlns:a="http://schemas.openxmlformats.org/drawingml/2006/main">
              <a:ext uri="{FF2B5EF4-FFF2-40B4-BE49-F238E27FC236}">
                <a16:creationId xmlns:a16="http://schemas.microsoft.com/office/drawing/2014/main" id="{512F0BD0-536E-4B33-9D2E-653BCA3DAC18}"/>
              </a:ext>
            </a:extLst>
          </p:cNvPr>
          <p:cNvSpPr>
            <a:spLocks xmlns:a="http://schemas.openxmlformats.org/drawingml/2006/main" noGrp="1"/>
          </p:cNvSpPr>
          <p:nvPr/>
        </p:nvSpPr>
        <p:spPr>
          <a:xfrm xmlns:a="http://schemas.openxmlformats.org/drawingml/2006/main">
            <a:off x="914400" y="5248656"/>
            <a:ext cx="10362895" cy="74980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7000"/>
              </a:lnSpc>
              <a:buNone/>
            </a:pPr>
            <a:r>
              <a:rPr sz="1200" b="1">
                <a:solidFill>
                  <a:srgbClr val="0E1E3A"/>
                </a:solidFill>
                <a:latin typeface="Calibri"/>
                <a:ea typeface="Calibri"/>
                <a:cs typeface="Calibri"/>
              </a:rPr>
              <a:t>Fair placement removes the confound: GCS and manual execution tie structurally at 6/6 exact quality. GEPA retains its seed after 14 task evaluations; 59 optimization requests are accounted separately. The GCS artifact is calibrated at α=.10 (88/92, bound 0.052) and would retire at the registered α=.05. One family, six held-out cases.</a:t>
            </a:r>
          </a:p>
        </p:txBody>
      </p:sp>
    </p:spTree>
    <p:extLst>
      <p:ext uri="{BB962C8B-B14F-4D97-AF65-F5344CB8AC3E}">
        <p14:creationId xmlns:p14="http://schemas.microsoft.com/office/powerpoint/2010/main" val="1596166722"/>
      </p:ext>
    </p:extLst>
  </p:cSld>
</p:sld>
</file>

<file path=ppt/slides/slide2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8BB62D4-A055-431D-9A50-FC46F2DB89A5}"/>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92E5A502-BD9B-4E91-9668-D81A17304D4F}"/>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24</a:t>
            </a:r>
          </a:p>
        </p:txBody>
      </p:sp>
      <p:sp>
        <p:nvSpPr>
          <p:cNvPr id="4" name="Text 2">
            <a:extLst xmlns:a="http://schemas.openxmlformats.org/drawingml/2006/main">
              <a:ext uri="{FF2B5EF4-FFF2-40B4-BE49-F238E27FC236}">
                <a16:creationId xmlns:a16="http://schemas.microsoft.com/office/drawing/2014/main" id="{FB4E40D5-8E47-48CA-85EF-C4E6C1F391A7}"/>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RESULTS  ·  RQ5  ·  §3.6 AND §5.9  ·  TABLE 15</a:t>
            </a:r>
          </a:p>
        </p:txBody>
      </p:sp>
      <p:sp>
        <p:nvSpPr>
          <p:cNvPr id="5" name="Text 3">
            <a:extLst xmlns:a="http://schemas.openxmlformats.org/drawingml/2006/main">
              <a:ext uri="{FF2B5EF4-FFF2-40B4-BE49-F238E27FC236}">
                <a16:creationId xmlns:a16="http://schemas.microsoft.com/office/drawing/2014/main" id="{F41C5DE9-65D9-44FB-8981-F21943BDD3EC}"/>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Only measured actions get compared</a:t>
            </a:r>
          </a:p>
        </p:txBody>
      </p:sp>
      <p:sp>
        <p:nvSpPr>
          <p:cNvPr id="6" name="Text 4">
            <a:extLst xmlns:a="http://schemas.openxmlformats.org/drawingml/2006/main">
              <a:ext uri="{FF2B5EF4-FFF2-40B4-BE49-F238E27FC236}">
                <a16:creationId xmlns:a16="http://schemas.microsoft.com/office/drawing/2014/main" id="{EE041533-057F-47B1-87D2-CE9A749349FF}"/>
              </a:ext>
            </a:extLst>
          </p:cNvPr>
          <p:cNvSpPr>
            <a:spLocks xmlns:a="http://schemas.openxmlformats.org/drawingml/2006/main" noGrp="1"/>
          </p:cNvSpPr>
          <p:nvPr/>
        </p:nvSpPr>
        <p:spPr>
          <a:xfrm xmlns:a="http://schemas.openxmlformats.org/drawingml/2006/main">
            <a:off x="640080" y="1408176"/>
            <a:ext cx="5943600" cy="1874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700"/>
              </a:spcAft>
              <a:buChar char="•"/>
            </a:pPr>
            <a:r>
              <a:rPr sz="1200">
                <a:solidFill>
                  <a:srgbClr val="24354F"/>
                </a:solidFill>
                <a:latin typeface="Calibri"/>
                <a:ea typeface="Calibri"/>
                <a:cs typeface="Calibri"/>
              </a:rPr>
              <a:t>The compiler's action set stays binary. A separate layer consumes paired measurements for named actions on the same independent workflow groups.</a:t>
            </a:r>
          </a:p>
          <a:p xmlns:a="http://schemas.openxmlformats.org/drawingml/2006/main">
            <a:pPr marL="342900" indent="-342900">
              <a:lnSpc>
                <a:spcPct val="106000"/>
              </a:lnSpc>
              <a:spcAft>
                <a:spcPts val="700"/>
              </a:spcAft>
              <a:buChar char="•"/>
            </a:pPr>
            <a:r>
              <a:rPr sz="1200">
                <a:solidFill>
                  <a:srgbClr val="24354F"/>
                </a:solidFill>
                <a:latin typeface="Calibri"/>
                <a:ea typeface="Calibri"/>
                <a:cs typeface="Calibri"/>
              </a:rPr>
              <a:t>Missing evidence creates no candidate row — an unmeasured action cannot be imputed into a recommendation.</a:t>
            </a:r>
          </a:p>
          <a:p xmlns:a="http://schemas.openxmlformats.org/drawingml/2006/main">
            <a:pPr marL="342900" indent="-342900">
              <a:lnSpc>
                <a:spcPct val="106000"/>
              </a:lnSpc>
              <a:spcAft>
                <a:spcPts val="700"/>
              </a:spcAft>
              <a:buChar char="•"/>
            </a:pPr>
            <a:r>
              <a:rPr sz="1200">
                <a:solidFill>
                  <a:srgbClr val="24354F"/>
                </a:solidFill>
                <a:latin typeface="Calibri"/>
                <a:ea typeface="Calibri"/>
                <a:cs typeface="Calibri"/>
              </a:rPr>
              <a:t>Macros default to human review: the library returns a decision record, evidence, and rationale, never generated application code.</a:t>
            </a:r>
          </a:p>
        </p:txBody>
      </p:sp>
      <p:graphicFrame>
        <p:nvGraphicFramePr>
          <p:cNvPr id="7" name="Chart 0"/>
          <p:cNvGraphicFramePr/>
          <p:nvPr/>
        </p:nvGraphicFramePr>
        <p:xfrm>
          <a:off xmlns:a="http://schemas.openxmlformats.org/drawingml/2006/main" x="640080" y="3401568"/>
          <a:ext xmlns:a="http://schemas.openxmlformats.org/drawingml/2006/main" cx="5943600" cy="1572768"/>
        </p:xfrm>
        <a:graphic xmlns:a="http://schemas.openxmlformats.org/drawingml/2006/main">
          <a:graphicData uri="http://schemas.openxmlformats.org/drawingml/2006/chart">
            <c:chart xmlns:r="http://schemas.openxmlformats.org/officeDocument/2006/relationships" xmlns:c="http://schemas.openxmlformats.org/drawingml/2006/chart" r:id="R51c0446875b84944"/>
          </a:graphicData>
        </a:graphic>
      </p:graphicFrame>
      <p:sp>
        <p:nvSpPr>
          <p:cNvPr id="8" name="Text 5">
            <a:extLst xmlns:a="http://schemas.openxmlformats.org/drawingml/2006/main">
              <a:ext uri="{FF2B5EF4-FFF2-40B4-BE49-F238E27FC236}">
                <a16:creationId xmlns:a16="http://schemas.microsoft.com/office/drawing/2014/main" id="{84B85584-8FB7-428B-ADCD-1333020A1F57}"/>
              </a:ext>
            </a:extLst>
          </p:cNvPr>
          <p:cNvSpPr>
            <a:spLocks xmlns:a="http://schemas.openxmlformats.org/drawingml/2006/main" noGrp="1"/>
          </p:cNvSpPr>
          <p:nvPr/>
        </p:nvSpPr>
        <p:spPr>
          <a:xfrm xmlns:a="http://schemas.openxmlformats.org/drawingml/2006/main">
            <a:off x="640080" y="5084064"/>
            <a:ext cx="5943600" cy="9144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8000"/>
              </a:lnSpc>
              <a:buNone/>
            </a:pPr>
            <a:r>
              <a:rPr sz="1100">
                <a:solidFill>
                  <a:srgbClr val="5A6B84"/>
                </a:solidFill>
                <a:latin typeface="Calibri"/>
                <a:ea typeface="Calibri"/>
                <a:cs typeface="Calibri"/>
              </a:rPr>
              <a:t>Both actions were admitted — zero quality failures, zero non-positive-utility groups, exact upper bounds 0.136 against a 15% pilot limit. The higher-utility macro was selected and flagged for explicit review.</a:t>
            </a:r>
          </a:p>
        </p:txBody>
      </p:sp>
      <p:sp>
        <p:nvSpPr>
          <p:cNvPr id="9" name="Shape 6">
            <a:extLst xmlns:a="http://schemas.openxmlformats.org/drawingml/2006/main">
              <a:ext uri="{FF2B5EF4-FFF2-40B4-BE49-F238E27FC236}">
                <a16:creationId xmlns:a16="http://schemas.microsoft.com/office/drawing/2014/main" id="{CE4D95AB-3025-48B2-935D-1CE1B8EBE492}"/>
              </a:ext>
            </a:extLst>
          </p:cNvPr>
          <p:cNvSpPr>
            <a:spLocks xmlns:a="http://schemas.openxmlformats.org/drawingml/2006/main" noGrp="1"/>
          </p:cNvSpPr>
          <p:nvPr/>
        </p:nvSpPr>
        <p:spPr>
          <a:xfrm xmlns:a="http://schemas.openxmlformats.org/drawingml/2006/main">
            <a:off x="6949440" y="1408176"/>
            <a:ext cx="4602175" cy="3657600"/>
          </a:xfrm>
          <a:prstGeom xmlns:a="http://schemas.openxmlformats.org/drawingml/2006/main" prst="roundRect">
            <a:avLst>
              <a:gd name="adj" fmla="val 1250"/>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0" name="Text 7">
            <a:extLst xmlns:a="http://schemas.openxmlformats.org/drawingml/2006/main">
              <a:ext uri="{FF2B5EF4-FFF2-40B4-BE49-F238E27FC236}">
                <a16:creationId xmlns:a16="http://schemas.microsoft.com/office/drawing/2014/main" id="{FA1A0E64-343F-42EE-9DAD-BFA7756EDA46}"/>
              </a:ext>
            </a:extLst>
          </p:cNvPr>
          <p:cNvSpPr>
            <a:spLocks xmlns:a="http://schemas.openxmlformats.org/drawingml/2006/main" noGrp="1"/>
          </p:cNvSpPr>
          <p:nvPr/>
        </p:nvSpPr>
        <p:spPr>
          <a:xfrm xmlns:a="http://schemas.openxmlformats.org/drawingml/2006/main">
            <a:off x="7223760" y="1572768"/>
            <a:ext cx="4053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50" b="1" spc="110">
                <a:solidFill>
                  <a:srgbClr val="1F8A99"/>
                </a:solidFill>
                <a:latin typeface="Calibri"/>
                <a:ea typeface="Calibri"/>
                <a:cs typeface="Calibri"/>
              </a:rPr>
              <a:t>PROSPECTIVE TEST — 12 FRESH PUBLIC ISSUES, DECISION FROZEN FIRST</a:t>
            </a:r>
          </a:p>
        </p:txBody>
      </p:sp>
      <p:sp>
        <p:nvSpPr>
          <p:cNvPr id="11" name="Text 8">
            <a:extLst xmlns:a="http://schemas.openxmlformats.org/drawingml/2006/main">
              <a:ext uri="{FF2B5EF4-FFF2-40B4-BE49-F238E27FC236}">
                <a16:creationId xmlns:a16="http://schemas.microsoft.com/office/drawing/2014/main" id="{27A7C42E-850A-4031-99EF-930328C3A570}"/>
              </a:ext>
            </a:extLst>
          </p:cNvPr>
          <p:cNvSpPr>
            <a:spLocks xmlns:a="http://schemas.openxmlformats.org/drawingml/2006/main" noGrp="1"/>
          </p:cNvSpPr>
          <p:nvPr/>
        </p:nvSpPr>
        <p:spPr>
          <a:xfrm xmlns:a="http://schemas.openxmlformats.org/drawingml/2006/main">
            <a:off x="7223760" y="1920240"/>
            <a:ext cx="1280160"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1F8A99"/>
                </a:solidFill>
                <a:latin typeface="Cambria"/>
                <a:ea typeface="Cambria"/>
                <a:cs typeface="Cambria"/>
              </a:rPr>
              <a:t>12 / 12</a:t>
            </a:r>
          </a:p>
        </p:txBody>
      </p:sp>
      <p:sp>
        <p:nvSpPr>
          <p:cNvPr id="12" name="Text 9">
            <a:extLst xmlns:a="http://schemas.openxmlformats.org/drawingml/2006/main">
              <a:ext uri="{FF2B5EF4-FFF2-40B4-BE49-F238E27FC236}">
                <a16:creationId xmlns:a16="http://schemas.microsoft.com/office/drawing/2014/main" id="{D8EEE5FB-5D37-489B-BE90-55C87DDE1A70}"/>
              </a:ext>
            </a:extLst>
          </p:cNvPr>
          <p:cNvSpPr>
            <a:spLocks xmlns:a="http://schemas.openxmlformats.org/drawingml/2006/main" noGrp="1"/>
          </p:cNvSpPr>
          <p:nvPr/>
        </p:nvSpPr>
        <p:spPr>
          <a:xfrm xmlns:a="http://schemas.openxmlformats.org/drawingml/2006/main">
            <a:off x="8613648" y="1920240"/>
            <a:ext cx="26362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24354F"/>
                </a:solidFill>
                <a:latin typeface="Calibri"/>
                <a:ea typeface="Calibri"/>
                <a:cs typeface="Calibri"/>
              </a:rPr>
              <a:t>exact factual and full task contracts preserved</a:t>
            </a:r>
          </a:p>
        </p:txBody>
      </p:sp>
      <p:sp>
        <p:nvSpPr>
          <p:cNvPr id="13" name="Text 10">
            <a:extLst xmlns:a="http://schemas.openxmlformats.org/drawingml/2006/main">
              <a:ext uri="{FF2B5EF4-FFF2-40B4-BE49-F238E27FC236}">
                <a16:creationId xmlns:a16="http://schemas.microsoft.com/office/drawing/2014/main" id="{69913375-9FBC-429E-9EAD-B4AB4648ACF6}"/>
              </a:ext>
            </a:extLst>
          </p:cNvPr>
          <p:cNvSpPr>
            <a:spLocks xmlns:a="http://schemas.openxmlformats.org/drawingml/2006/main" noGrp="1"/>
          </p:cNvSpPr>
          <p:nvPr/>
        </p:nvSpPr>
        <p:spPr>
          <a:xfrm xmlns:a="http://schemas.openxmlformats.org/drawingml/2006/main">
            <a:off x="7223760" y="2423160"/>
            <a:ext cx="1280160"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0E1E3A"/>
                </a:solidFill>
                <a:latin typeface="Cambria"/>
                <a:ea typeface="Cambria"/>
                <a:cs typeface="Cambria"/>
              </a:rPr>
              <a:t>−50.0%</a:t>
            </a:r>
          </a:p>
        </p:txBody>
      </p:sp>
      <p:sp>
        <p:nvSpPr>
          <p:cNvPr id="14" name="Text 11">
            <a:extLst xmlns:a="http://schemas.openxmlformats.org/drawingml/2006/main">
              <a:ext uri="{FF2B5EF4-FFF2-40B4-BE49-F238E27FC236}">
                <a16:creationId xmlns:a16="http://schemas.microsoft.com/office/drawing/2014/main" id="{9AFCC980-7F4E-4936-98F3-E7727123BB28}"/>
              </a:ext>
            </a:extLst>
          </p:cNvPr>
          <p:cNvSpPr>
            <a:spLocks xmlns:a="http://schemas.openxmlformats.org/drawingml/2006/main" noGrp="1"/>
          </p:cNvSpPr>
          <p:nvPr/>
        </p:nvSpPr>
        <p:spPr>
          <a:xfrm xmlns:a="http://schemas.openxmlformats.org/drawingml/2006/main">
            <a:off x="8613648" y="2423160"/>
            <a:ext cx="26362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24354F"/>
                </a:solidFill>
                <a:latin typeface="Calibri"/>
                <a:ea typeface="Calibri"/>
                <a:cs typeface="Calibri"/>
              </a:rPr>
              <a:t>provider requests (4 → 2)</a:t>
            </a:r>
          </a:p>
        </p:txBody>
      </p:sp>
      <p:sp>
        <p:nvSpPr>
          <p:cNvPr id="15" name="Text 12">
            <a:extLst xmlns:a="http://schemas.openxmlformats.org/drawingml/2006/main">
              <a:ext uri="{FF2B5EF4-FFF2-40B4-BE49-F238E27FC236}">
                <a16:creationId xmlns:a16="http://schemas.microsoft.com/office/drawing/2014/main" id="{30E158D9-0C88-4CE8-9971-B37E42E1D0C5}"/>
              </a:ext>
            </a:extLst>
          </p:cNvPr>
          <p:cNvSpPr>
            <a:spLocks xmlns:a="http://schemas.openxmlformats.org/drawingml/2006/main" noGrp="1"/>
          </p:cNvSpPr>
          <p:nvPr/>
        </p:nvSpPr>
        <p:spPr>
          <a:xfrm xmlns:a="http://schemas.openxmlformats.org/drawingml/2006/main">
            <a:off x="7223760" y="2926080"/>
            <a:ext cx="1280160"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0E1E3A"/>
                </a:solidFill>
                <a:latin typeface="Cambria"/>
                <a:ea typeface="Cambria"/>
                <a:cs typeface="Cambria"/>
              </a:rPr>
              <a:t>−66.7%</a:t>
            </a:r>
          </a:p>
        </p:txBody>
      </p:sp>
      <p:sp>
        <p:nvSpPr>
          <p:cNvPr id="16" name="Text 13">
            <a:extLst xmlns:a="http://schemas.openxmlformats.org/drawingml/2006/main">
              <a:ext uri="{FF2B5EF4-FFF2-40B4-BE49-F238E27FC236}">
                <a16:creationId xmlns:a16="http://schemas.microsoft.com/office/drawing/2014/main" id="{540848B0-6666-4F58-83F1-D593E878E905}"/>
              </a:ext>
            </a:extLst>
          </p:cNvPr>
          <p:cNvSpPr>
            <a:spLocks xmlns:a="http://schemas.openxmlformats.org/drawingml/2006/main" noGrp="1"/>
          </p:cNvSpPr>
          <p:nvPr/>
        </p:nvSpPr>
        <p:spPr>
          <a:xfrm xmlns:a="http://schemas.openxmlformats.org/drawingml/2006/main">
            <a:off x="8613648" y="2926080"/>
            <a:ext cx="26362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24354F"/>
                </a:solidFill>
                <a:latin typeface="Calibri"/>
                <a:ea typeface="Calibri"/>
                <a:cs typeface="Calibri"/>
              </a:rPr>
              <a:t>tool calls (3 → 1)</a:t>
            </a:r>
          </a:p>
        </p:txBody>
      </p:sp>
      <p:sp>
        <p:nvSpPr>
          <p:cNvPr id="17" name="Text 14">
            <a:extLst xmlns:a="http://schemas.openxmlformats.org/drawingml/2006/main">
              <a:ext uri="{FF2B5EF4-FFF2-40B4-BE49-F238E27FC236}">
                <a16:creationId xmlns:a16="http://schemas.microsoft.com/office/drawing/2014/main" id="{B930B890-7507-495A-AF55-A71D06DB1D4A}"/>
              </a:ext>
            </a:extLst>
          </p:cNvPr>
          <p:cNvSpPr>
            <a:spLocks xmlns:a="http://schemas.openxmlformats.org/drawingml/2006/main" noGrp="1"/>
          </p:cNvSpPr>
          <p:nvPr/>
        </p:nvSpPr>
        <p:spPr>
          <a:xfrm xmlns:a="http://schemas.openxmlformats.org/drawingml/2006/main">
            <a:off x="7223760" y="3429000"/>
            <a:ext cx="1280160"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0E1E3A"/>
                </a:solidFill>
                <a:latin typeface="Cambria"/>
                <a:ea typeface="Cambria"/>
                <a:cs typeface="Cambria"/>
              </a:rPr>
              <a:t>−59.2%</a:t>
            </a:r>
          </a:p>
        </p:txBody>
      </p:sp>
      <p:sp>
        <p:nvSpPr>
          <p:cNvPr id="18" name="Text 15">
            <a:extLst xmlns:a="http://schemas.openxmlformats.org/drawingml/2006/main">
              <a:ext uri="{FF2B5EF4-FFF2-40B4-BE49-F238E27FC236}">
                <a16:creationId xmlns:a16="http://schemas.microsoft.com/office/drawing/2014/main" id="{FFF7BB22-CA3D-4A10-A3BF-18B2AB29F79C}"/>
              </a:ext>
            </a:extLst>
          </p:cNvPr>
          <p:cNvSpPr>
            <a:spLocks xmlns:a="http://schemas.openxmlformats.org/drawingml/2006/main" noGrp="1"/>
          </p:cNvSpPr>
          <p:nvPr/>
        </p:nvSpPr>
        <p:spPr>
          <a:xfrm xmlns:a="http://schemas.openxmlformats.org/drawingml/2006/main">
            <a:off x="8613648" y="3429000"/>
            <a:ext cx="26362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24354F"/>
                </a:solidFill>
                <a:latin typeface="Calibri"/>
                <a:ea typeface="Calibri"/>
                <a:cs typeface="Calibri"/>
              </a:rPr>
              <a:t>total tokens</a:t>
            </a:r>
          </a:p>
        </p:txBody>
      </p:sp>
      <p:sp>
        <p:nvSpPr>
          <p:cNvPr id="19" name="Text 16">
            <a:extLst xmlns:a="http://schemas.openxmlformats.org/drawingml/2006/main">
              <a:ext uri="{FF2B5EF4-FFF2-40B4-BE49-F238E27FC236}">
                <a16:creationId xmlns:a16="http://schemas.microsoft.com/office/drawing/2014/main" id="{5BE8E4F5-FD0E-456D-A5D2-20B9CD055EBC}"/>
              </a:ext>
            </a:extLst>
          </p:cNvPr>
          <p:cNvSpPr>
            <a:spLocks xmlns:a="http://schemas.openxmlformats.org/drawingml/2006/main" noGrp="1"/>
          </p:cNvSpPr>
          <p:nvPr/>
        </p:nvSpPr>
        <p:spPr>
          <a:xfrm xmlns:a="http://schemas.openxmlformats.org/drawingml/2006/main">
            <a:off x="7223760" y="3931920"/>
            <a:ext cx="1280160"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0E1E3A"/>
                </a:solidFill>
                <a:latin typeface="Cambria"/>
                <a:ea typeface="Cambria"/>
                <a:cs typeface="Cambria"/>
              </a:rPr>
              <a:t>−40.6%</a:t>
            </a:r>
          </a:p>
        </p:txBody>
      </p:sp>
      <p:sp>
        <p:nvSpPr>
          <p:cNvPr id="20" name="Text 17">
            <a:extLst xmlns:a="http://schemas.openxmlformats.org/drawingml/2006/main">
              <a:ext uri="{FF2B5EF4-FFF2-40B4-BE49-F238E27FC236}">
                <a16:creationId xmlns:a16="http://schemas.microsoft.com/office/drawing/2014/main" id="{9E340F49-CEFC-495C-ADBE-C7727A680479}"/>
              </a:ext>
            </a:extLst>
          </p:cNvPr>
          <p:cNvSpPr>
            <a:spLocks xmlns:a="http://schemas.openxmlformats.org/drawingml/2006/main" noGrp="1"/>
          </p:cNvSpPr>
          <p:nvPr/>
        </p:nvSpPr>
        <p:spPr>
          <a:xfrm xmlns:a="http://schemas.openxmlformats.org/drawingml/2006/main">
            <a:off x="8613648" y="3931920"/>
            <a:ext cx="26362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24354F"/>
                </a:solidFill>
                <a:latin typeface="Calibri"/>
                <a:ea typeface="Calibri"/>
                <a:cs typeface="Calibri"/>
              </a:rPr>
              <a:t>estimated cost</a:t>
            </a:r>
          </a:p>
        </p:txBody>
      </p:sp>
      <p:sp>
        <p:nvSpPr>
          <p:cNvPr id="21" name="Text 18">
            <a:extLst xmlns:a="http://schemas.openxmlformats.org/drawingml/2006/main">
              <a:ext uri="{FF2B5EF4-FFF2-40B4-BE49-F238E27FC236}">
                <a16:creationId xmlns:a16="http://schemas.microsoft.com/office/drawing/2014/main" id="{A97EE732-5994-4804-8A6B-FAA56814EFBC}"/>
              </a:ext>
            </a:extLst>
          </p:cNvPr>
          <p:cNvSpPr>
            <a:spLocks xmlns:a="http://schemas.openxmlformats.org/drawingml/2006/main" noGrp="1"/>
          </p:cNvSpPr>
          <p:nvPr/>
        </p:nvSpPr>
        <p:spPr>
          <a:xfrm xmlns:a="http://schemas.openxmlformats.org/drawingml/2006/main">
            <a:off x="7223760" y="4434840"/>
            <a:ext cx="1280160"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0E1E3A"/>
                </a:solidFill>
                <a:latin typeface="Cambria"/>
                <a:ea typeface="Cambria"/>
                <a:cs typeface="Cambria"/>
              </a:rPr>
              <a:t>−71.6%</a:t>
            </a:r>
          </a:p>
        </p:txBody>
      </p:sp>
      <p:sp>
        <p:nvSpPr>
          <p:cNvPr id="22" name="Text 19">
            <a:extLst xmlns:a="http://schemas.openxmlformats.org/drawingml/2006/main">
              <a:ext uri="{FF2B5EF4-FFF2-40B4-BE49-F238E27FC236}">
                <a16:creationId xmlns:a16="http://schemas.microsoft.com/office/drawing/2014/main" id="{8122E63C-4286-4A13-8EC3-E5B8CD34E00F}"/>
              </a:ext>
            </a:extLst>
          </p:cNvPr>
          <p:cNvSpPr>
            <a:spLocks xmlns:a="http://schemas.openxmlformats.org/drawingml/2006/main" noGrp="1"/>
          </p:cNvSpPr>
          <p:nvPr/>
        </p:nvSpPr>
        <p:spPr>
          <a:xfrm xmlns:a="http://schemas.openxmlformats.org/drawingml/2006/main">
            <a:off x="8613648" y="4434840"/>
            <a:ext cx="26362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24354F"/>
                </a:solidFill>
                <a:latin typeface="Calibri"/>
                <a:ea typeface="Calibri"/>
                <a:cs typeface="Calibri"/>
              </a:rPr>
              <a:t>observed wall latency</a:t>
            </a:r>
          </a:p>
        </p:txBody>
      </p:sp>
      <p:sp>
        <p:nvSpPr>
          <p:cNvPr id="23" name="Text 20">
            <a:extLst xmlns:a="http://schemas.openxmlformats.org/drawingml/2006/main">
              <a:ext uri="{FF2B5EF4-FFF2-40B4-BE49-F238E27FC236}">
                <a16:creationId xmlns:a16="http://schemas.microsoft.com/office/drawing/2014/main" id="{F9FEE5A4-3C75-4890-A57C-7F380DBF6340}"/>
              </a:ext>
            </a:extLst>
          </p:cNvPr>
          <p:cNvSpPr>
            <a:spLocks xmlns:a="http://schemas.openxmlformats.org/drawingml/2006/main" noGrp="1"/>
          </p:cNvSpPr>
          <p:nvPr/>
        </p:nvSpPr>
        <p:spPr>
          <a:xfrm xmlns:a="http://schemas.openxmlformats.org/drawingml/2006/main">
            <a:off x="7223760" y="5047488"/>
            <a:ext cx="4053535"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5000"/>
              </a:lnSpc>
              <a:buNone/>
            </a:pPr>
            <a:r>
              <a:rPr sz="1050" i="1">
                <a:solidFill>
                  <a:srgbClr val="5A6B84"/>
                </a:solidFill>
                <a:latin typeface="Calibri"/>
                <a:ea typeface="Calibri"/>
                <a:cs typeface="Calibri"/>
              </a:rPr>
              <a:t>The action was fixed before the test records were chosen — which makes this more informative than another retrospective arm.</a:t>
            </a:r>
          </a:p>
        </p:txBody>
      </p:sp>
      <p:sp>
        <p:nvSpPr>
          <p:cNvPr id="24" name="Shape 21">
            <a:extLst xmlns:a="http://schemas.openxmlformats.org/drawingml/2006/main">
              <a:ext uri="{FF2B5EF4-FFF2-40B4-BE49-F238E27FC236}">
                <a16:creationId xmlns:a16="http://schemas.microsoft.com/office/drawing/2014/main" id="{3C18BD0D-2531-4AA4-BA35-7565A4014475}"/>
              </a:ext>
            </a:extLst>
          </p:cNvPr>
          <p:cNvSpPr>
            <a:spLocks xmlns:a="http://schemas.openxmlformats.org/drawingml/2006/main" noGrp="1"/>
          </p:cNvSpPr>
          <p:nvPr/>
        </p:nvSpPr>
        <p:spPr>
          <a:xfrm xmlns:a="http://schemas.openxmlformats.org/drawingml/2006/main">
            <a:off x="6949440" y="5175504"/>
            <a:ext cx="4602175" cy="822960"/>
          </a:xfrm>
          <a:prstGeom xmlns:a="http://schemas.openxmlformats.org/drawingml/2006/main" prst="roundRect">
            <a:avLst>
              <a:gd name="adj" fmla="val 5556"/>
            </a:avLst>
          </a:prstGeom>
          <a:solidFill xmlns:a="http://schemas.openxmlformats.org/drawingml/2006/main">
            <a:srgbClr val="FBF0EC"/>
          </a:solidFill>
          <a:ln xmlns:a="http://schemas.openxmlformats.org/drawingml/2006/main" w="9525">
            <a:solidFill>
              <a:srgbClr val="EFDCD4"/>
            </a:solidFill>
            <a:prstDash val="solid"/>
          </a:ln>
        </p:spPr>
        <p:txBody>
          <a:bodyPr xmlns:a="http://schemas.openxmlformats.org/drawingml/2006/main"/>
          <a:lstStyle xmlns:a="http://schemas.openxmlformats.org/drawingml/2006/main"/>
          <a:p xmlns:a="http://schemas.openxmlformats.org/drawingml/2006/main"/>
        </p:txBody>
      </p:sp>
      <p:sp>
        <p:nvSpPr>
          <p:cNvPr id="25" name="Text 22">
            <a:extLst xmlns:a="http://schemas.openxmlformats.org/drawingml/2006/main">
              <a:ext uri="{FF2B5EF4-FFF2-40B4-BE49-F238E27FC236}">
                <a16:creationId xmlns:a16="http://schemas.microsoft.com/office/drawing/2014/main" id="{0F42DCE0-32B3-4991-AE72-90AEF0F22F22}"/>
              </a:ext>
            </a:extLst>
          </p:cNvPr>
          <p:cNvSpPr>
            <a:spLocks xmlns:a="http://schemas.openxmlformats.org/drawingml/2006/main" noGrp="1"/>
          </p:cNvSpPr>
          <p:nvPr/>
        </p:nvSpPr>
        <p:spPr>
          <a:xfrm xmlns:a="http://schemas.openxmlformats.org/drawingml/2006/main">
            <a:off x="7205472" y="5266944"/>
            <a:ext cx="4090111" cy="6400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6000"/>
              </a:lnSpc>
              <a:buNone/>
            </a:pPr>
            <a:r>
              <a:rPr sz="1100">
                <a:solidFill>
                  <a:srgbClr val="5C4034"/>
                </a:solidFill>
                <a:latin typeface="Calibri"/>
                <a:ea typeface="Calibri"/>
                <a:cs typeface="Calibri"/>
              </a:rPr>
              <a:t>One family supplies both calibration and test, so this cannot distinguish selection from a static always-macro policy.</a:t>
            </a:r>
          </a:p>
        </p:txBody>
      </p:sp>
    </p:spTree>
    <p:extLst>
      <p:ext uri="{BB962C8B-B14F-4D97-AF65-F5344CB8AC3E}">
        <p14:creationId xmlns:p14="http://schemas.microsoft.com/office/powerpoint/2010/main" val="1738009723"/>
      </p:ext>
    </p:extLst>
  </p:cSld>
</p:sld>
</file>

<file path=ppt/slides/slide2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2265BE1-5C53-474F-BE6A-308930904023}"/>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DB6F6C15-6955-4C05-8D57-E58839BF8CA7}"/>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25</a:t>
            </a:r>
          </a:p>
        </p:txBody>
      </p:sp>
      <p:sp>
        <p:nvSpPr>
          <p:cNvPr id="4" name="Text 2">
            <a:extLst xmlns:a="http://schemas.openxmlformats.org/drawingml/2006/main">
              <a:ext uri="{FF2B5EF4-FFF2-40B4-BE49-F238E27FC236}">
                <a16:creationId xmlns:a16="http://schemas.microsoft.com/office/drawing/2014/main" id="{10A134EC-D31D-458A-B907-3E86865D665F}"/>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A93B2B"/>
                </a:solidFill>
                <a:latin typeface="Calibri"/>
                <a:ea typeface="Calibri"/>
                <a:cs typeface="Calibri"/>
              </a:rPr>
              <a:t>LIMITATIONS AND THREATS TO VALIDITY  ·  §8</a:t>
            </a:r>
          </a:p>
        </p:txBody>
      </p:sp>
      <p:sp>
        <p:nvSpPr>
          <p:cNvPr id="5" name="Text 3">
            <a:extLst xmlns:a="http://schemas.openxmlformats.org/drawingml/2006/main">
              <a:ext uri="{FF2B5EF4-FFF2-40B4-BE49-F238E27FC236}">
                <a16:creationId xmlns:a16="http://schemas.microsoft.com/office/drawing/2014/main" id="{3E02682A-0E24-4A78-970A-81AC7E4667BE}"/>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Five claims the evidence does not support</a:t>
            </a:r>
          </a:p>
        </p:txBody>
      </p:sp>
      <p:sp>
        <p:nvSpPr>
          <p:cNvPr id="6" name="Shape 4">
            <a:extLst xmlns:a="http://schemas.openxmlformats.org/drawingml/2006/main">
              <a:ext uri="{FF2B5EF4-FFF2-40B4-BE49-F238E27FC236}">
                <a16:creationId xmlns:a16="http://schemas.microsoft.com/office/drawing/2014/main" id="{AE840CFF-CD8E-4440-967F-6E1CD7C06595}"/>
              </a:ext>
            </a:extLst>
          </p:cNvPr>
          <p:cNvSpPr>
            <a:spLocks xmlns:a="http://schemas.openxmlformats.org/drawingml/2006/main" noGrp="1"/>
          </p:cNvSpPr>
          <p:nvPr/>
        </p:nvSpPr>
        <p:spPr>
          <a:xfrm xmlns:a="http://schemas.openxmlformats.org/drawingml/2006/main">
            <a:off x="640080" y="1389888"/>
            <a:ext cx="3466490" cy="1847088"/>
          </a:xfrm>
          <a:prstGeom xmlns:a="http://schemas.openxmlformats.org/drawingml/2006/main" prst="roundRect">
            <a:avLst>
              <a:gd name="adj" fmla="val 2475"/>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7" name="Shape 5">
            <a:extLst xmlns:a="http://schemas.openxmlformats.org/drawingml/2006/main">
              <a:ext uri="{FF2B5EF4-FFF2-40B4-BE49-F238E27FC236}">
                <a16:creationId xmlns:a16="http://schemas.microsoft.com/office/drawing/2014/main" id="{58D1BFB8-D5B7-46E6-81B1-B40F8E659321}"/>
              </a:ext>
            </a:extLst>
          </p:cNvPr>
          <p:cNvSpPr>
            <a:spLocks xmlns:a="http://schemas.openxmlformats.org/drawingml/2006/main" noGrp="1"/>
          </p:cNvSpPr>
          <p:nvPr/>
        </p:nvSpPr>
        <p:spPr>
          <a:xfrm xmlns:a="http://schemas.openxmlformats.org/drawingml/2006/main">
            <a:off x="877824" y="1609344"/>
            <a:ext cx="329184" cy="329184"/>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8" name="Text 6">
            <a:extLst xmlns:a="http://schemas.openxmlformats.org/drawingml/2006/main">
              <a:ext uri="{FF2B5EF4-FFF2-40B4-BE49-F238E27FC236}">
                <a16:creationId xmlns:a16="http://schemas.microsoft.com/office/drawing/2014/main" id="{A2CD1E39-270F-48F4-9E23-A83D48F8BDA6}"/>
              </a:ext>
            </a:extLst>
          </p:cNvPr>
          <p:cNvSpPr>
            <a:spLocks xmlns:a="http://schemas.openxmlformats.org/drawingml/2006/main" noGrp="1"/>
          </p:cNvSpPr>
          <p:nvPr/>
        </p:nvSpPr>
        <p:spPr>
          <a:xfrm xmlns:a="http://schemas.openxmlformats.org/drawingml/2006/main">
            <a:off x="877824" y="1609344"/>
            <a:ext cx="329184"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b="1">
                <a:solidFill>
                  <a:srgbClr val="FFFFFF"/>
                </a:solidFill>
                <a:latin typeface="Calibri"/>
                <a:ea typeface="Calibri"/>
                <a:cs typeface="Calibri"/>
              </a:rPr>
              <a:t>✕</a:t>
            </a:r>
          </a:p>
        </p:txBody>
      </p:sp>
      <p:sp>
        <p:nvSpPr>
          <p:cNvPr id="9" name="Text 7">
            <a:extLst xmlns:a="http://schemas.openxmlformats.org/drawingml/2006/main">
              <a:ext uri="{FF2B5EF4-FFF2-40B4-BE49-F238E27FC236}">
                <a16:creationId xmlns:a16="http://schemas.microsoft.com/office/drawing/2014/main" id="{655360FF-7954-4905-B440-90218AB6AC22}"/>
              </a:ext>
            </a:extLst>
          </p:cNvPr>
          <p:cNvSpPr>
            <a:spLocks xmlns:a="http://schemas.openxmlformats.org/drawingml/2006/main" noGrp="1"/>
          </p:cNvSpPr>
          <p:nvPr/>
        </p:nvSpPr>
        <p:spPr>
          <a:xfrm xmlns:a="http://schemas.openxmlformats.org/drawingml/2006/main">
            <a:off x="1298448" y="1572768"/>
            <a:ext cx="2552090"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250" b="1">
                <a:solidFill>
                  <a:srgbClr val="A93B2B"/>
                </a:solidFill>
                <a:latin typeface="Cambria"/>
                <a:ea typeface="Cambria"/>
                <a:cs typeface="Cambria"/>
              </a:rPr>
              <a:t>The gate never discriminated</a:t>
            </a:r>
          </a:p>
        </p:txBody>
      </p:sp>
      <p:sp>
        <p:nvSpPr>
          <p:cNvPr id="10" name="Text 8">
            <a:extLst xmlns:a="http://schemas.openxmlformats.org/drawingml/2006/main">
              <a:ext uri="{FF2B5EF4-FFF2-40B4-BE49-F238E27FC236}">
                <a16:creationId xmlns:a16="http://schemas.microsoft.com/office/drawing/2014/main" id="{77EFA25F-B0A5-4BE3-9F89-EE33ED2EC48F}"/>
              </a:ext>
            </a:extLst>
          </p:cNvPr>
          <p:cNvSpPr>
            <a:spLocks xmlns:a="http://schemas.openxmlformats.org/drawingml/2006/main" noGrp="1"/>
          </p:cNvSpPr>
          <p:nvPr/>
        </p:nvSpPr>
        <p:spPr>
          <a:xfrm xmlns:a="http://schemas.openxmlformats.org/drawingml/2006/main">
            <a:off x="896112" y="2084832"/>
            <a:ext cx="2954426" cy="13716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6000"/>
              </a:lnSpc>
              <a:buNone/>
            </a:pPr>
            <a:r>
              <a:rPr sz="1050">
                <a:solidFill>
                  <a:srgbClr val="4E3529"/>
                </a:solidFill>
                <a:latin typeface="Calibri"/>
                <a:ea typeface="Calibri"/>
                <a:cs typeface="Calibri"/>
              </a:rPr>
              <a:t>On the sealed artifact every threshold below 0.14 admits nothing and every threshold at or above it admits all 92, with zero violations throughout. The score was fitted with zero positive examples over eight observations, so it behaves as an all-or-none support test, not a risk–coverage frontier.</a:t>
            </a:r>
          </a:p>
        </p:txBody>
      </p:sp>
      <p:sp>
        <p:nvSpPr>
          <p:cNvPr id="11" name="Shape 9">
            <a:extLst xmlns:a="http://schemas.openxmlformats.org/drawingml/2006/main">
              <a:ext uri="{FF2B5EF4-FFF2-40B4-BE49-F238E27FC236}">
                <a16:creationId xmlns:a16="http://schemas.microsoft.com/office/drawing/2014/main" id="{34CAC08B-7BDA-492D-A68C-11CFDCDD983A}"/>
              </a:ext>
            </a:extLst>
          </p:cNvPr>
          <p:cNvSpPr>
            <a:spLocks xmlns:a="http://schemas.openxmlformats.org/drawingml/2006/main" noGrp="1"/>
          </p:cNvSpPr>
          <p:nvPr/>
        </p:nvSpPr>
        <p:spPr>
          <a:xfrm xmlns:a="http://schemas.openxmlformats.org/drawingml/2006/main">
            <a:off x="4362602" y="1389888"/>
            <a:ext cx="3466490" cy="1847088"/>
          </a:xfrm>
          <a:prstGeom xmlns:a="http://schemas.openxmlformats.org/drawingml/2006/main" prst="roundRect">
            <a:avLst>
              <a:gd name="adj" fmla="val 2475"/>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2" name="Shape 10">
            <a:extLst xmlns:a="http://schemas.openxmlformats.org/drawingml/2006/main">
              <a:ext uri="{FF2B5EF4-FFF2-40B4-BE49-F238E27FC236}">
                <a16:creationId xmlns:a16="http://schemas.microsoft.com/office/drawing/2014/main" id="{EE7A285F-EF22-4F6C-A52F-620C4A9F6E5F}"/>
              </a:ext>
            </a:extLst>
          </p:cNvPr>
          <p:cNvSpPr>
            <a:spLocks xmlns:a="http://schemas.openxmlformats.org/drawingml/2006/main" noGrp="1"/>
          </p:cNvSpPr>
          <p:nvPr/>
        </p:nvSpPr>
        <p:spPr>
          <a:xfrm xmlns:a="http://schemas.openxmlformats.org/drawingml/2006/main">
            <a:off x="4600346" y="1609344"/>
            <a:ext cx="329184" cy="329184"/>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13" name="Text 11">
            <a:extLst xmlns:a="http://schemas.openxmlformats.org/drawingml/2006/main">
              <a:ext uri="{FF2B5EF4-FFF2-40B4-BE49-F238E27FC236}">
                <a16:creationId xmlns:a16="http://schemas.microsoft.com/office/drawing/2014/main" id="{E3110B5B-4B4D-44BF-9490-8E5AA3E191C6}"/>
              </a:ext>
            </a:extLst>
          </p:cNvPr>
          <p:cNvSpPr>
            <a:spLocks xmlns:a="http://schemas.openxmlformats.org/drawingml/2006/main" noGrp="1"/>
          </p:cNvSpPr>
          <p:nvPr/>
        </p:nvSpPr>
        <p:spPr>
          <a:xfrm xmlns:a="http://schemas.openxmlformats.org/drawingml/2006/main">
            <a:off x="4600346" y="1609344"/>
            <a:ext cx="329184"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b="1">
                <a:solidFill>
                  <a:srgbClr val="FFFFFF"/>
                </a:solidFill>
                <a:latin typeface="Calibri"/>
                <a:ea typeface="Calibri"/>
                <a:cs typeface="Calibri"/>
              </a:rPr>
              <a:t>✕</a:t>
            </a:r>
          </a:p>
        </p:txBody>
      </p:sp>
      <p:sp>
        <p:nvSpPr>
          <p:cNvPr id="14" name="Text 12">
            <a:extLst xmlns:a="http://schemas.openxmlformats.org/drawingml/2006/main">
              <a:ext uri="{FF2B5EF4-FFF2-40B4-BE49-F238E27FC236}">
                <a16:creationId xmlns:a16="http://schemas.microsoft.com/office/drawing/2014/main" id="{B6529097-9775-4A1B-BCBB-0E03342FDFB8}"/>
              </a:ext>
            </a:extLst>
          </p:cNvPr>
          <p:cNvSpPr>
            <a:spLocks xmlns:a="http://schemas.openxmlformats.org/drawingml/2006/main" noGrp="1"/>
          </p:cNvSpPr>
          <p:nvPr/>
        </p:nvSpPr>
        <p:spPr>
          <a:xfrm xmlns:a="http://schemas.openxmlformats.org/drawingml/2006/main">
            <a:off x="5020970" y="1572768"/>
            <a:ext cx="2552090"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250" b="1">
                <a:solidFill>
                  <a:srgbClr val="A93B2B"/>
                </a:solidFill>
                <a:latin typeface="Cambria"/>
                <a:ea typeface="Cambria"/>
                <a:cs typeface="Cambria"/>
              </a:rPr>
              <a:t>Not production safe</a:t>
            </a:r>
          </a:p>
        </p:txBody>
      </p:sp>
      <p:sp>
        <p:nvSpPr>
          <p:cNvPr id="15" name="Text 13">
            <a:extLst xmlns:a="http://schemas.openxmlformats.org/drawingml/2006/main">
              <a:ext uri="{FF2B5EF4-FFF2-40B4-BE49-F238E27FC236}">
                <a16:creationId xmlns:a16="http://schemas.microsoft.com/office/drawing/2014/main" id="{E73C4AC8-E5C7-4281-AE9C-99DA57ED74BC}"/>
              </a:ext>
            </a:extLst>
          </p:cNvPr>
          <p:cNvSpPr>
            <a:spLocks xmlns:a="http://schemas.openxmlformats.org/drawingml/2006/main" noGrp="1"/>
          </p:cNvSpPr>
          <p:nvPr/>
        </p:nvSpPr>
        <p:spPr>
          <a:xfrm xmlns:a="http://schemas.openxmlformats.org/drawingml/2006/main">
            <a:off x="4618634" y="2084832"/>
            <a:ext cx="2954426" cy="13716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6000"/>
              </a:lnSpc>
              <a:buNone/>
            </a:pPr>
            <a:r>
              <a:rPr sz="1050">
                <a:solidFill>
                  <a:srgbClr val="4E3529"/>
                </a:solidFill>
                <a:latin typeface="Calibri"/>
                <a:ea typeface="Calibri"/>
                <a:cs typeface="Calibri"/>
              </a:rPr>
              <a:t>No live GitHub service, no canary, no multi-domain test. The artifact was activated only under a lab-protocol flag. Registry immutability and signature verification were configured off in the reported run.</a:t>
            </a:r>
          </a:p>
        </p:txBody>
      </p:sp>
      <p:sp>
        <p:nvSpPr>
          <p:cNvPr id="16" name="Shape 14">
            <a:extLst xmlns:a="http://schemas.openxmlformats.org/drawingml/2006/main">
              <a:ext uri="{FF2B5EF4-FFF2-40B4-BE49-F238E27FC236}">
                <a16:creationId xmlns:a16="http://schemas.microsoft.com/office/drawing/2014/main" id="{09B90D5F-33D9-49A9-86ED-058E609C9DD5}"/>
              </a:ext>
            </a:extLst>
          </p:cNvPr>
          <p:cNvSpPr>
            <a:spLocks xmlns:a="http://schemas.openxmlformats.org/drawingml/2006/main" noGrp="1"/>
          </p:cNvSpPr>
          <p:nvPr/>
        </p:nvSpPr>
        <p:spPr>
          <a:xfrm xmlns:a="http://schemas.openxmlformats.org/drawingml/2006/main">
            <a:off x="8085125" y="1389888"/>
            <a:ext cx="3466490" cy="1847088"/>
          </a:xfrm>
          <a:prstGeom xmlns:a="http://schemas.openxmlformats.org/drawingml/2006/main" prst="roundRect">
            <a:avLst>
              <a:gd name="adj" fmla="val 2475"/>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7" name="Shape 15">
            <a:extLst xmlns:a="http://schemas.openxmlformats.org/drawingml/2006/main">
              <a:ext uri="{FF2B5EF4-FFF2-40B4-BE49-F238E27FC236}">
                <a16:creationId xmlns:a16="http://schemas.microsoft.com/office/drawing/2014/main" id="{D8D3289F-95F4-4CF9-BE76-362BCE27C8CD}"/>
              </a:ext>
            </a:extLst>
          </p:cNvPr>
          <p:cNvSpPr>
            <a:spLocks xmlns:a="http://schemas.openxmlformats.org/drawingml/2006/main" noGrp="1"/>
          </p:cNvSpPr>
          <p:nvPr/>
        </p:nvSpPr>
        <p:spPr>
          <a:xfrm xmlns:a="http://schemas.openxmlformats.org/drawingml/2006/main">
            <a:off x="8322869" y="1609344"/>
            <a:ext cx="329184" cy="329184"/>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18" name="Text 16">
            <a:extLst xmlns:a="http://schemas.openxmlformats.org/drawingml/2006/main">
              <a:ext uri="{FF2B5EF4-FFF2-40B4-BE49-F238E27FC236}">
                <a16:creationId xmlns:a16="http://schemas.microsoft.com/office/drawing/2014/main" id="{AEBE4766-91F0-4505-868E-312D91E60C76}"/>
              </a:ext>
            </a:extLst>
          </p:cNvPr>
          <p:cNvSpPr>
            <a:spLocks xmlns:a="http://schemas.openxmlformats.org/drawingml/2006/main" noGrp="1"/>
          </p:cNvSpPr>
          <p:nvPr/>
        </p:nvSpPr>
        <p:spPr>
          <a:xfrm xmlns:a="http://schemas.openxmlformats.org/drawingml/2006/main">
            <a:off x="8322869" y="1609344"/>
            <a:ext cx="329184"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b="1">
                <a:solidFill>
                  <a:srgbClr val="FFFFFF"/>
                </a:solidFill>
                <a:latin typeface="Calibri"/>
                <a:ea typeface="Calibri"/>
                <a:cs typeface="Calibri"/>
              </a:rPr>
              <a:t>✕</a:t>
            </a:r>
          </a:p>
        </p:txBody>
      </p:sp>
      <p:sp>
        <p:nvSpPr>
          <p:cNvPr id="19" name="Text 17">
            <a:extLst xmlns:a="http://schemas.openxmlformats.org/drawingml/2006/main">
              <a:ext uri="{FF2B5EF4-FFF2-40B4-BE49-F238E27FC236}">
                <a16:creationId xmlns:a16="http://schemas.microsoft.com/office/drawing/2014/main" id="{79894871-6C08-449C-AA29-EAECB3772C7F}"/>
              </a:ext>
            </a:extLst>
          </p:cNvPr>
          <p:cNvSpPr>
            <a:spLocks xmlns:a="http://schemas.openxmlformats.org/drawingml/2006/main" noGrp="1"/>
          </p:cNvSpPr>
          <p:nvPr/>
        </p:nvSpPr>
        <p:spPr>
          <a:xfrm xmlns:a="http://schemas.openxmlformats.org/drawingml/2006/main">
            <a:off x="8743493" y="1572768"/>
            <a:ext cx="2552090"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250" b="1">
                <a:solidFill>
                  <a:srgbClr val="A93B2B"/>
                </a:solidFill>
                <a:latin typeface="Cambria"/>
                <a:ea typeface="Cambria"/>
                <a:cs typeface="Cambria"/>
              </a:rPr>
              <a:t>Compaction did not stabilize text</a:t>
            </a:r>
          </a:p>
        </p:txBody>
      </p:sp>
      <p:sp>
        <p:nvSpPr>
          <p:cNvPr id="20" name="Text 18">
            <a:extLst xmlns:a="http://schemas.openxmlformats.org/drawingml/2006/main">
              <a:ext uri="{FF2B5EF4-FFF2-40B4-BE49-F238E27FC236}">
                <a16:creationId xmlns:a16="http://schemas.microsoft.com/office/drawing/2014/main" id="{1CEEF0F4-4C6C-461B-96DF-C0BBCB423622}"/>
              </a:ext>
            </a:extLst>
          </p:cNvPr>
          <p:cNvSpPr>
            <a:spLocks xmlns:a="http://schemas.openxmlformats.org/drawingml/2006/main" noGrp="1"/>
          </p:cNvSpPr>
          <p:nvPr/>
        </p:nvSpPr>
        <p:spPr>
          <a:xfrm xmlns:a="http://schemas.openxmlformats.org/drawingml/2006/main">
            <a:off x="8341157" y="2084832"/>
            <a:ext cx="2954426" cy="13716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6000"/>
              </a:lnSpc>
              <a:buNone/>
            </a:pPr>
            <a:r>
              <a:rPr sz="1050">
                <a:solidFill>
                  <a:srgbClr val="4E3529"/>
                </a:solidFill>
                <a:latin typeface="Calibri"/>
                <a:ea typeface="Calibri"/>
                <a:cs typeface="Calibri"/>
              </a:rPr>
              <a:t>Byte-exact answer agreement was 6/10 compiled versus 7/10 baseline on repeated issues. Structural determinism of the tool prefix improves by construction; free-form surface determinism does not.</a:t>
            </a:r>
          </a:p>
        </p:txBody>
      </p:sp>
      <p:sp>
        <p:nvSpPr>
          <p:cNvPr id="21" name="Shape 19">
            <a:extLst xmlns:a="http://schemas.openxmlformats.org/drawingml/2006/main">
              <a:ext uri="{FF2B5EF4-FFF2-40B4-BE49-F238E27FC236}">
                <a16:creationId xmlns:a16="http://schemas.microsoft.com/office/drawing/2014/main" id="{9A8F9EAD-9096-46D7-9754-6EED070B2278}"/>
              </a:ext>
            </a:extLst>
          </p:cNvPr>
          <p:cNvSpPr>
            <a:spLocks xmlns:a="http://schemas.openxmlformats.org/drawingml/2006/main" noGrp="1"/>
          </p:cNvSpPr>
          <p:nvPr/>
        </p:nvSpPr>
        <p:spPr>
          <a:xfrm xmlns:a="http://schemas.openxmlformats.org/drawingml/2006/main">
            <a:off x="640080" y="3474720"/>
            <a:ext cx="3466490" cy="1847088"/>
          </a:xfrm>
          <a:prstGeom xmlns:a="http://schemas.openxmlformats.org/drawingml/2006/main" prst="roundRect">
            <a:avLst>
              <a:gd name="adj" fmla="val 2475"/>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2" name="Shape 20">
            <a:extLst xmlns:a="http://schemas.openxmlformats.org/drawingml/2006/main">
              <a:ext uri="{FF2B5EF4-FFF2-40B4-BE49-F238E27FC236}">
                <a16:creationId xmlns:a16="http://schemas.microsoft.com/office/drawing/2014/main" id="{166DE5C2-0A00-4898-86DC-1A0EDF2448A3}"/>
              </a:ext>
            </a:extLst>
          </p:cNvPr>
          <p:cNvSpPr>
            <a:spLocks xmlns:a="http://schemas.openxmlformats.org/drawingml/2006/main" noGrp="1"/>
          </p:cNvSpPr>
          <p:nvPr/>
        </p:nvSpPr>
        <p:spPr>
          <a:xfrm xmlns:a="http://schemas.openxmlformats.org/drawingml/2006/main">
            <a:off x="877824" y="3694176"/>
            <a:ext cx="329184" cy="329184"/>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23" name="Text 21">
            <a:extLst xmlns:a="http://schemas.openxmlformats.org/drawingml/2006/main">
              <a:ext uri="{FF2B5EF4-FFF2-40B4-BE49-F238E27FC236}">
                <a16:creationId xmlns:a16="http://schemas.microsoft.com/office/drawing/2014/main" id="{491CDB2B-266D-4FCC-9B85-31BF0212DB0F}"/>
              </a:ext>
            </a:extLst>
          </p:cNvPr>
          <p:cNvSpPr>
            <a:spLocks xmlns:a="http://schemas.openxmlformats.org/drawingml/2006/main" noGrp="1"/>
          </p:cNvSpPr>
          <p:nvPr/>
        </p:nvSpPr>
        <p:spPr>
          <a:xfrm xmlns:a="http://schemas.openxmlformats.org/drawingml/2006/main">
            <a:off x="877824" y="3694176"/>
            <a:ext cx="329184"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b="1">
                <a:solidFill>
                  <a:srgbClr val="FFFFFF"/>
                </a:solidFill>
                <a:latin typeface="Calibri"/>
                <a:ea typeface="Calibri"/>
                <a:cs typeface="Calibri"/>
              </a:rPr>
              <a:t>✕</a:t>
            </a:r>
          </a:p>
        </p:txBody>
      </p:sp>
      <p:sp>
        <p:nvSpPr>
          <p:cNvPr id="24" name="Text 22">
            <a:extLst xmlns:a="http://schemas.openxmlformats.org/drawingml/2006/main">
              <a:ext uri="{FF2B5EF4-FFF2-40B4-BE49-F238E27FC236}">
                <a16:creationId xmlns:a16="http://schemas.microsoft.com/office/drawing/2014/main" id="{78C6D54D-8BD7-45B9-BA24-89B8543B8725}"/>
              </a:ext>
            </a:extLst>
          </p:cNvPr>
          <p:cNvSpPr>
            <a:spLocks xmlns:a="http://schemas.openxmlformats.org/drawingml/2006/main" noGrp="1"/>
          </p:cNvSpPr>
          <p:nvPr/>
        </p:nvSpPr>
        <p:spPr>
          <a:xfrm xmlns:a="http://schemas.openxmlformats.org/drawingml/2006/main">
            <a:off x="1298448" y="3657600"/>
            <a:ext cx="2552090"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250" b="1">
                <a:solidFill>
                  <a:srgbClr val="A93B2B"/>
                </a:solidFill>
                <a:latin typeface="Cambria"/>
                <a:ea typeface="Cambria"/>
                <a:cs typeface="Cambria"/>
              </a:rPr>
              <a:t>Removing turns can remove guardrails</a:t>
            </a:r>
          </a:p>
        </p:txBody>
      </p:sp>
      <p:sp>
        <p:nvSpPr>
          <p:cNvPr id="25" name="Text 23">
            <a:extLst xmlns:a="http://schemas.openxmlformats.org/drawingml/2006/main">
              <a:ext uri="{FF2B5EF4-FFF2-40B4-BE49-F238E27FC236}">
                <a16:creationId xmlns:a16="http://schemas.microsoft.com/office/drawing/2014/main" id="{BD8BBC92-79E2-4DCA-AF0B-0B833A91AA35}"/>
              </a:ext>
            </a:extLst>
          </p:cNvPr>
          <p:cNvSpPr>
            <a:spLocks xmlns:a="http://schemas.openxmlformats.org/drawingml/2006/main" noGrp="1"/>
          </p:cNvSpPr>
          <p:nvPr/>
        </p:nvSpPr>
        <p:spPr>
          <a:xfrm xmlns:a="http://schemas.openxmlformats.org/drawingml/2006/main">
            <a:off x="896112" y="4169664"/>
            <a:ext cx="2954426" cy="13716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6000"/>
              </a:lnSpc>
              <a:buNone/>
            </a:pPr>
            <a:r>
              <a:rPr sz="1050">
                <a:solidFill>
                  <a:srgbClr val="4E3529"/>
                </a:solidFill>
                <a:latin typeface="Calibri"/>
                <a:ea typeface="Calibri"/>
                <a:cs typeface="Calibri"/>
              </a:rPr>
              <a:t>Moderation, policy, and guardrail checks commonly run at model boundaries. A region deleting three of four boundaries risks deleting three of four evaluations — the effect catalog does not cover them, so the gap is untested rather than benign.</a:t>
            </a:r>
          </a:p>
        </p:txBody>
      </p:sp>
      <p:sp>
        <p:nvSpPr>
          <p:cNvPr id="26" name="Shape 24">
            <a:extLst xmlns:a="http://schemas.openxmlformats.org/drawingml/2006/main">
              <a:ext uri="{FF2B5EF4-FFF2-40B4-BE49-F238E27FC236}">
                <a16:creationId xmlns:a16="http://schemas.microsoft.com/office/drawing/2014/main" id="{64CAF294-4C9F-4875-9099-DCF55FB65DCD}"/>
              </a:ext>
            </a:extLst>
          </p:cNvPr>
          <p:cNvSpPr>
            <a:spLocks xmlns:a="http://schemas.openxmlformats.org/drawingml/2006/main" noGrp="1"/>
          </p:cNvSpPr>
          <p:nvPr/>
        </p:nvSpPr>
        <p:spPr>
          <a:xfrm xmlns:a="http://schemas.openxmlformats.org/drawingml/2006/main">
            <a:off x="4362602" y="3474720"/>
            <a:ext cx="3466490" cy="1847088"/>
          </a:xfrm>
          <a:prstGeom xmlns:a="http://schemas.openxmlformats.org/drawingml/2006/main" prst="roundRect">
            <a:avLst>
              <a:gd name="adj" fmla="val 2475"/>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7" name="Shape 25">
            <a:extLst xmlns:a="http://schemas.openxmlformats.org/drawingml/2006/main">
              <a:ext uri="{FF2B5EF4-FFF2-40B4-BE49-F238E27FC236}">
                <a16:creationId xmlns:a16="http://schemas.microsoft.com/office/drawing/2014/main" id="{8A28BD87-56A2-436A-BA6F-8C7AFF1D8472}"/>
              </a:ext>
            </a:extLst>
          </p:cNvPr>
          <p:cNvSpPr>
            <a:spLocks xmlns:a="http://schemas.openxmlformats.org/drawingml/2006/main" noGrp="1"/>
          </p:cNvSpPr>
          <p:nvPr/>
        </p:nvSpPr>
        <p:spPr>
          <a:xfrm xmlns:a="http://schemas.openxmlformats.org/drawingml/2006/main">
            <a:off x="4600346" y="3694176"/>
            <a:ext cx="329184" cy="329184"/>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28" name="Text 26">
            <a:extLst xmlns:a="http://schemas.openxmlformats.org/drawingml/2006/main">
              <a:ext uri="{FF2B5EF4-FFF2-40B4-BE49-F238E27FC236}">
                <a16:creationId xmlns:a16="http://schemas.microsoft.com/office/drawing/2014/main" id="{1D264393-1C5A-4EAD-91BE-F62F0FBE4117}"/>
              </a:ext>
            </a:extLst>
          </p:cNvPr>
          <p:cNvSpPr>
            <a:spLocks xmlns:a="http://schemas.openxmlformats.org/drawingml/2006/main" noGrp="1"/>
          </p:cNvSpPr>
          <p:nvPr/>
        </p:nvSpPr>
        <p:spPr>
          <a:xfrm xmlns:a="http://schemas.openxmlformats.org/drawingml/2006/main">
            <a:off x="4600346" y="3694176"/>
            <a:ext cx="329184"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00" b="1">
                <a:solidFill>
                  <a:srgbClr val="FFFFFF"/>
                </a:solidFill>
                <a:latin typeface="Calibri"/>
                <a:ea typeface="Calibri"/>
                <a:cs typeface="Calibri"/>
              </a:rPr>
              <a:t>✕</a:t>
            </a:r>
          </a:p>
        </p:txBody>
      </p:sp>
      <p:sp>
        <p:nvSpPr>
          <p:cNvPr id="29" name="Text 27">
            <a:extLst xmlns:a="http://schemas.openxmlformats.org/drawingml/2006/main">
              <a:ext uri="{FF2B5EF4-FFF2-40B4-BE49-F238E27FC236}">
                <a16:creationId xmlns:a16="http://schemas.microsoft.com/office/drawing/2014/main" id="{A21A40CA-ACB9-4041-873E-0397D288CE52}"/>
              </a:ext>
            </a:extLst>
          </p:cNvPr>
          <p:cNvSpPr>
            <a:spLocks xmlns:a="http://schemas.openxmlformats.org/drawingml/2006/main" noGrp="1"/>
          </p:cNvSpPr>
          <p:nvPr/>
        </p:nvSpPr>
        <p:spPr>
          <a:xfrm xmlns:a="http://schemas.openxmlformats.org/drawingml/2006/main">
            <a:off x="5020970" y="3657600"/>
            <a:ext cx="2552090"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250" b="1">
                <a:solidFill>
                  <a:srgbClr val="A93B2B"/>
                </a:solidFill>
                <a:latin typeface="Cambria"/>
                <a:ea typeface="Cambria"/>
                <a:cs typeface="Cambria"/>
              </a:rPr>
              <a:t>Latency is partly confounded</a:t>
            </a:r>
          </a:p>
        </p:txBody>
      </p:sp>
      <p:sp>
        <p:nvSpPr>
          <p:cNvPr id="30" name="Text 28">
            <a:extLst xmlns:a="http://schemas.openxmlformats.org/drawingml/2006/main">
              <a:ext uri="{FF2B5EF4-FFF2-40B4-BE49-F238E27FC236}">
                <a16:creationId xmlns:a16="http://schemas.microsoft.com/office/drawing/2014/main" id="{3F888D91-2C9D-424D-A3FB-569C1FC3CA11}"/>
              </a:ext>
            </a:extLst>
          </p:cNvPr>
          <p:cNvSpPr>
            <a:spLocks xmlns:a="http://schemas.openxmlformats.org/drawingml/2006/main" noGrp="1"/>
          </p:cNvSpPr>
          <p:nvPr/>
        </p:nvSpPr>
        <p:spPr>
          <a:xfrm xmlns:a="http://schemas.openxmlformats.org/drawingml/2006/main">
            <a:off x="4618634" y="4169664"/>
            <a:ext cx="2954426" cy="13716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6000"/>
              </a:lnSpc>
              <a:buNone/>
            </a:pPr>
            <a:r>
              <a:rPr sz="1050">
                <a:solidFill>
                  <a:srgbClr val="4E3529"/>
                </a:solidFill>
                <a:latin typeface="Calibri"/>
                <a:ea typeface="Calibri"/>
                <a:cs typeface="Calibri"/>
              </a:rPr>
              <a:t>The fixed-prefix harness ran the whole baseline batch before the whole compiled batch. Request-count reduction is structural and unaffected, but the −85.0% wall-latency figure should be read as an observation under that ordering.</a:t>
            </a:r>
          </a:p>
        </p:txBody>
      </p:sp>
      <p:sp>
        <p:nvSpPr>
          <p:cNvPr id="31" name="Shape 29">
            <a:extLst xmlns:a="http://schemas.openxmlformats.org/drawingml/2006/main">
              <a:ext uri="{FF2B5EF4-FFF2-40B4-BE49-F238E27FC236}">
                <a16:creationId xmlns:a16="http://schemas.microsoft.com/office/drawing/2014/main" id="{843722B8-41BC-4D8E-8E4A-9B04F7EE91F0}"/>
              </a:ext>
            </a:extLst>
          </p:cNvPr>
          <p:cNvSpPr>
            <a:spLocks xmlns:a="http://schemas.openxmlformats.org/drawingml/2006/main" noGrp="1"/>
          </p:cNvSpPr>
          <p:nvPr/>
        </p:nvSpPr>
        <p:spPr>
          <a:xfrm xmlns:a="http://schemas.openxmlformats.org/drawingml/2006/main">
            <a:off x="8085125" y="3474720"/>
            <a:ext cx="3466490" cy="1847088"/>
          </a:xfrm>
          <a:prstGeom xmlns:a="http://schemas.openxmlformats.org/drawingml/2006/main" prst="roundRect">
            <a:avLst>
              <a:gd name="adj" fmla="val 2475"/>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32" name="Text 30">
            <a:extLst xmlns:a="http://schemas.openxmlformats.org/drawingml/2006/main">
              <a:ext uri="{FF2B5EF4-FFF2-40B4-BE49-F238E27FC236}">
                <a16:creationId xmlns:a16="http://schemas.microsoft.com/office/drawing/2014/main" id="{A3197AD0-AC77-4266-B1D4-5857C8F95943}"/>
              </a:ext>
            </a:extLst>
          </p:cNvPr>
          <p:cNvSpPr>
            <a:spLocks xmlns:a="http://schemas.openxmlformats.org/drawingml/2006/main" noGrp="1"/>
          </p:cNvSpPr>
          <p:nvPr/>
        </p:nvSpPr>
        <p:spPr>
          <a:xfrm xmlns:a="http://schemas.openxmlformats.org/drawingml/2006/main">
            <a:off x="8341157" y="3639312"/>
            <a:ext cx="2954426" cy="29260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250" b="1">
                <a:solidFill>
                  <a:srgbClr val="0E1E3A"/>
                </a:solidFill>
                <a:latin typeface="Cambria"/>
                <a:ea typeface="Cambria"/>
                <a:cs typeface="Cambria"/>
              </a:rPr>
              <a:t>Also worth knowing</a:t>
            </a:r>
          </a:p>
        </p:txBody>
      </p:sp>
      <p:sp>
        <p:nvSpPr>
          <p:cNvPr id="33" name="Text 31">
            <a:extLst xmlns:a="http://schemas.openxmlformats.org/drawingml/2006/main">
              <a:ext uri="{FF2B5EF4-FFF2-40B4-BE49-F238E27FC236}">
                <a16:creationId xmlns:a16="http://schemas.microsoft.com/office/drawing/2014/main" id="{19B37DD1-8A12-49DE-A1A5-3B78B62D13BB}"/>
              </a:ext>
            </a:extLst>
          </p:cNvPr>
          <p:cNvSpPr>
            <a:spLocks xmlns:a="http://schemas.openxmlformats.org/drawingml/2006/main" noGrp="1"/>
          </p:cNvSpPr>
          <p:nvPr/>
        </p:nvSpPr>
        <p:spPr>
          <a:xfrm xmlns:a="http://schemas.openxmlformats.org/drawingml/2006/main">
            <a:off x="8359445" y="3986784"/>
            <a:ext cx="2917850" cy="12801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300"/>
              </a:spcAft>
              <a:buChar char="•"/>
            </a:pPr>
            <a:r>
              <a:rPr sz="950">
                <a:solidFill>
                  <a:srgbClr val="24354F"/>
                </a:solidFill>
                <a:latin typeface="Calibri"/>
                <a:ea typeface="Calibri"/>
                <a:cs typeface="Calibri"/>
              </a:rPr>
              <a:t>No perturbation challenge ran on the primary live artifact</a:t>
            </a:r>
          </a:p>
          <a:p xmlns:a="http://schemas.openxmlformats.org/drawingml/2006/main">
            <a:pPr marL="342900" indent="-342900">
              <a:lnSpc>
                <a:spcPct val="106000"/>
              </a:lnSpc>
              <a:spcAft>
                <a:spcPts val="300"/>
              </a:spcAft>
              <a:buChar char="•"/>
            </a:pPr>
            <a:r>
              <a:rPr sz="950">
                <a:solidFill>
                  <a:srgbClr val="24354F"/>
                </a:solidFill>
                <a:latin typeface="Calibri"/>
                <a:ea typeface="Calibri"/>
                <a:cs typeface="Calibri"/>
              </a:rPr>
              <a:t>GCS / GEPA results hold at α=.10, not the registered .05</a:t>
            </a:r>
          </a:p>
          <a:p xmlns:a="http://schemas.openxmlformats.org/drawingml/2006/main">
            <a:pPr marL="342900" indent="-342900">
              <a:lnSpc>
                <a:spcPct val="106000"/>
              </a:lnSpc>
              <a:spcAft>
                <a:spcPts val="300"/>
              </a:spcAft>
              <a:buChar char="•"/>
            </a:pPr>
            <a:r>
              <a:rPr sz="950">
                <a:solidFill>
                  <a:srgbClr val="24354F"/>
                </a:solidFill>
                <a:latin typeface="Calibri"/>
                <a:ea typeface="Calibri"/>
                <a:cs typeface="Calibri"/>
              </a:rPr>
              <a:t>Fair placement / GEPA has only six held-out cases</a:t>
            </a:r>
          </a:p>
          <a:p xmlns:a="http://schemas.openxmlformats.org/drawingml/2006/main">
            <a:pPr marL="342900" indent="-342900">
              <a:lnSpc>
                <a:spcPct val="106000"/>
              </a:lnSpc>
              <a:spcAft>
                <a:spcPts val="300"/>
              </a:spcAft>
              <a:buChar char="•"/>
            </a:pPr>
            <a:r>
              <a:rPr sz="950">
                <a:solidFill>
                  <a:srgbClr val="24354F"/>
                </a:solidFill>
                <a:latin typeface="Calibri"/>
                <a:ea typeface="Calibri"/>
                <a:cs typeface="Calibri"/>
              </a:rPr>
              <a:t>AWO · Agent JIT · EvoC2F remain unexecuted</a:t>
            </a:r>
          </a:p>
          <a:p xmlns:a="http://schemas.openxmlformats.org/drawingml/2006/main">
            <a:pPr marL="342900" indent="-342900">
              <a:lnSpc>
                <a:spcPct val="106000"/>
              </a:lnSpc>
              <a:spcAft>
                <a:spcPts val="300"/>
              </a:spcAft>
              <a:buChar char="•"/>
            </a:pPr>
            <a:r>
              <a:rPr sz="950">
                <a:solidFill>
                  <a:srgbClr val="24354F"/>
                </a:solidFill>
                <a:latin typeface="Calibri"/>
                <a:ea typeface="Calibri"/>
                <a:cs typeface="Calibri"/>
              </a:rPr>
              <a:t>Break-even 181–411 episodes; part of the cost range is cache warmth</a:t>
            </a:r>
          </a:p>
        </p:txBody>
      </p:sp>
    </p:spTree>
    <p:extLst>
      <p:ext uri="{BB962C8B-B14F-4D97-AF65-F5344CB8AC3E}">
        <p14:creationId xmlns:p14="http://schemas.microsoft.com/office/powerpoint/2010/main" val="1557051848"/>
      </p:ext>
    </p:extLst>
  </p:cSld>
</p:sld>
</file>

<file path=ppt/slides/slide26.xml><?xml version="1.0" encoding="utf-8"?>
<p:sld xmlns:p="http://schemas.openxmlformats.org/presentationml/2006/main">
  <p:cSld>
    <p:bg>
      <p:bgPr>
        <a:solidFill xmlns:a="http://schemas.openxmlformats.org/drawingml/2006/main">
          <a:srgbClr val="0E1E3A"/>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26B370F-363E-47DF-8867-4D89469BA848}"/>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43597C"/>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65CC9964-6348-4851-AA21-0D8353B17AE8}"/>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43597C"/>
                </a:solidFill>
                <a:latin typeface="Calibri"/>
                <a:ea typeface="Calibri"/>
                <a:cs typeface="Calibri"/>
              </a:rPr>
              <a:t>26</a:t>
            </a:r>
          </a:p>
        </p:txBody>
      </p:sp>
      <p:sp>
        <p:nvSpPr>
          <p:cNvPr id="4" name="Shape 2">
            <a:extLst xmlns:a="http://schemas.openxmlformats.org/drawingml/2006/main">
              <a:ext uri="{FF2B5EF4-FFF2-40B4-BE49-F238E27FC236}">
                <a16:creationId xmlns:a16="http://schemas.microsoft.com/office/drawing/2014/main" id="{F836C73E-6C82-403A-9EB0-F3F8D2DAA808}"/>
              </a:ext>
            </a:extLst>
          </p:cNvPr>
          <p:cNvSpPr>
            <a:spLocks xmlns:a="http://schemas.openxmlformats.org/drawingml/2006/main" noGrp="1"/>
          </p:cNvSpPr>
          <p:nvPr/>
        </p:nvSpPr>
        <p:spPr>
          <a:xfrm xmlns:a="http://schemas.openxmlformats.org/drawingml/2006/main">
            <a:off x="11247120" y="4846320"/>
            <a:ext cx="4023360" cy="4023360"/>
          </a:xfrm>
          <a:prstGeom xmlns:a="http://schemas.openxmlformats.org/drawingml/2006/main" prst="ellipse">
            <a:avLst/>
          </a:prstGeom>
          <a:solidFill xmlns:a="http://schemas.openxmlformats.org/drawingml/2006/main">
            <a:srgbClr val="1A3563">
              <a:alpha val="58000"/>
            </a:srgbClr>
          </a:solidFill>
          <a:ln xmlns:a="http://schemas.openxmlformats.org/drawingml/2006/main" w="12700">
            <a:solidFill>
              <a:srgbClr val="1A3563"/>
            </a:solidFill>
            <a:prstDash val="solid"/>
          </a:ln>
        </p:spPr>
        <p:txBody>
          <a:bodyPr xmlns:a="http://schemas.openxmlformats.org/drawingml/2006/main"/>
          <a:lstStyle xmlns:a="http://schemas.openxmlformats.org/drawingml/2006/main"/>
          <a:p xmlns:a="http://schemas.openxmlformats.org/drawingml/2006/main"/>
        </p:txBody>
      </p:sp>
      <p:sp>
        <p:nvSpPr>
          <p:cNvPr id="5" name="Shape 3">
            <a:extLst xmlns:a="http://schemas.openxmlformats.org/drawingml/2006/main">
              <a:ext uri="{FF2B5EF4-FFF2-40B4-BE49-F238E27FC236}">
                <a16:creationId xmlns:a16="http://schemas.microsoft.com/office/drawing/2014/main" id="{C0D24668-6789-4CF7-8100-E69F70C15422}"/>
              </a:ext>
            </a:extLst>
          </p:cNvPr>
          <p:cNvSpPr>
            <a:spLocks xmlns:a="http://schemas.openxmlformats.org/drawingml/2006/main" noGrp="1"/>
          </p:cNvSpPr>
          <p:nvPr/>
        </p:nvSpPr>
        <p:spPr>
          <a:xfrm xmlns:a="http://schemas.openxmlformats.org/drawingml/2006/main">
            <a:off x="11978640" y="5577840"/>
            <a:ext cx="2011680" cy="2011680"/>
          </a:xfrm>
          <a:prstGeom xmlns:a="http://schemas.openxmlformats.org/drawingml/2006/main" prst="ellipse">
            <a:avLst/>
          </a:prstGeom>
          <a:solidFill xmlns:a="http://schemas.openxmlformats.org/drawingml/2006/main">
            <a:srgbClr val="1F8A99">
              <a:alpha val="52000"/>
            </a:srgbClr>
          </a:solidFill>
          <a:ln xmlns:a="http://schemas.openxmlformats.org/drawingml/2006/main" w="1270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6" name="Text 4">
            <a:extLst xmlns:a="http://schemas.openxmlformats.org/drawingml/2006/main">
              <a:ext uri="{FF2B5EF4-FFF2-40B4-BE49-F238E27FC236}">
                <a16:creationId xmlns:a16="http://schemas.microsoft.com/office/drawing/2014/main" id="{45E863D1-4299-46EE-8DE1-7E6285F856E5}"/>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56B3BE"/>
                </a:solidFill>
                <a:latin typeface="Calibri"/>
                <a:ea typeface="Calibri"/>
                <a:cs typeface="Calibri"/>
              </a:rPr>
              <a:t>CONCLUSION  ·  §9</a:t>
            </a:r>
          </a:p>
        </p:txBody>
      </p:sp>
      <p:sp>
        <p:nvSpPr>
          <p:cNvPr id="7" name="Text 5">
            <a:extLst xmlns:a="http://schemas.openxmlformats.org/drawingml/2006/main">
              <a:ext uri="{FF2B5EF4-FFF2-40B4-BE49-F238E27FC236}">
                <a16:creationId xmlns:a16="http://schemas.microsoft.com/office/drawing/2014/main" id="{60D63703-DAA5-43B0-837F-BAD5531EDE31}"/>
              </a:ext>
            </a:extLst>
          </p:cNvPr>
          <p:cNvSpPr>
            <a:spLocks xmlns:a="http://schemas.openxmlformats.org/drawingml/2006/main" noGrp="1"/>
          </p:cNvSpPr>
          <p:nvPr/>
        </p:nvSpPr>
        <p:spPr>
          <a:xfrm xmlns:a="http://schemas.openxmlformats.org/drawingml/2006/main">
            <a:off x="640080" y="658368"/>
            <a:ext cx="1033272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700" b="1">
                <a:solidFill>
                  <a:srgbClr val="FFFFFF"/>
                </a:solidFill>
                <a:latin typeface="Cambria"/>
                <a:ea typeface="Cambria"/>
                <a:cs typeface="Cambria"/>
              </a:rPr>
              <a:t>Judge an optimizer by what it refuses</a:t>
            </a:r>
          </a:p>
        </p:txBody>
      </p:sp>
      <p:sp>
        <p:nvSpPr>
          <p:cNvPr id="8" name="Shape 6">
            <a:extLst xmlns:a="http://schemas.openxmlformats.org/drawingml/2006/main">
              <a:ext uri="{FF2B5EF4-FFF2-40B4-BE49-F238E27FC236}">
                <a16:creationId xmlns:a16="http://schemas.microsoft.com/office/drawing/2014/main" id="{C8940D96-B8C5-476A-9AA1-67EE701E03FB}"/>
              </a:ext>
            </a:extLst>
          </p:cNvPr>
          <p:cNvSpPr>
            <a:spLocks xmlns:a="http://schemas.openxmlformats.org/drawingml/2006/main" noGrp="1"/>
          </p:cNvSpPr>
          <p:nvPr/>
        </p:nvSpPr>
        <p:spPr>
          <a:xfrm xmlns:a="http://schemas.openxmlformats.org/drawingml/2006/main">
            <a:off x="640080" y="1965960"/>
            <a:ext cx="402336" cy="402336"/>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9" name="Text 7">
            <a:extLst xmlns:a="http://schemas.openxmlformats.org/drawingml/2006/main">
              <a:ext uri="{FF2B5EF4-FFF2-40B4-BE49-F238E27FC236}">
                <a16:creationId xmlns:a16="http://schemas.microsoft.com/office/drawing/2014/main" id="{B708CE1A-5C76-447E-B8D1-A624A423EB66}"/>
              </a:ext>
            </a:extLst>
          </p:cNvPr>
          <p:cNvSpPr>
            <a:spLocks xmlns:a="http://schemas.openxmlformats.org/drawingml/2006/main" noGrp="1"/>
          </p:cNvSpPr>
          <p:nvPr/>
        </p:nvSpPr>
        <p:spPr>
          <a:xfrm xmlns:a="http://schemas.openxmlformats.org/drawingml/2006/main">
            <a:off x="640080" y="1965960"/>
            <a:ext cx="40233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400" b="1">
                <a:solidFill>
                  <a:srgbClr val="FFFFFF"/>
                </a:solidFill>
                <a:latin typeface="Calibri"/>
                <a:ea typeface="Calibri"/>
                <a:cs typeface="Calibri"/>
              </a:rPr>
              <a:t>1</a:t>
            </a:r>
          </a:p>
        </p:txBody>
      </p:sp>
      <p:sp>
        <p:nvSpPr>
          <p:cNvPr id="10" name="Text 8">
            <a:extLst xmlns:a="http://schemas.openxmlformats.org/drawingml/2006/main">
              <a:ext uri="{FF2B5EF4-FFF2-40B4-BE49-F238E27FC236}">
                <a16:creationId xmlns:a16="http://schemas.microsoft.com/office/drawing/2014/main" id="{06AEDDBB-277A-4C83-93A0-F1438F65AB7D}"/>
              </a:ext>
            </a:extLst>
          </p:cNvPr>
          <p:cNvSpPr>
            <a:spLocks xmlns:a="http://schemas.openxmlformats.org/drawingml/2006/main" noGrp="1"/>
          </p:cNvSpPr>
          <p:nvPr/>
        </p:nvSpPr>
        <p:spPr>
          <a:xfrm xmlns:a="http://schemas.openxmlformats.org/drawingml/2006/main">
            <a:off x="1207008" y="1947672"/>
            <a:ext cx="444398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500" b="1">
                <a:solidFill>
                  <a:srgbClr val="FFFFFF"/>
                </a:solidFill>
                <a:latin typeface="Cambria"/>
                <a:ea typeface="Cambria"/>
                <a:cs typeface="Cambria"/>
              </a:rPr>
              <a:t>The admission argument is the product</a:t>
            </a:r>
          </a:p>
        </p:txBody>
      </p:sp>
      <p:sp>
        <p:nvSpPr>
          <p:cNvPr id="11" name="Text 9">
            <a:extLst xmlns:a="http://schemas.openxmlformats.org/drawingml/2006/main">
              <a:ext uri="{FF2B5EF4-FFF2-40B4-BE49-F238E27FC236}">
                <a16:creationId xmlns:a16="http://schemas.microsoft.com/office/drawing/2014/main" id="{B32AA8A9-EBDC-45A7-AD9C-B8078B66B527}"/>
              </a:ext>
            </a:extLst>
          </p:cNvPr>
          <p:cNvSpPr>
            <a:spLocks xmlns:a="http://schemas.openxmlformats.org/drawingml/2006/main" noGrp="1"/>
          </p:cNvSpPr>
          <p:nvPr/>
        </p:nvSpPr>
        <p:spPr>
          <a:xfrm xmlns:a="http://schemas.openxmlformats.org/drawingml/2006/main">
            <a:off x="1207008" y="2441448"/>
            <a:ext cx="4352544" cy="13716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10000"/>
              </a:lnSpc>
              <a:buNone/>
            </a:pPr>
            <a:r>
              <a:rPr sz="1150">
                <a:solidFill>
                  <a:srgbClr val="9BD0D6"/>
                </a:solidFill>
                <a:latin typeface="Calibri"/>
                <a:ea typeface="Calibri"/>
                <a:cs typeface="Calibri"/>
              </a:rPr>
              <a:t>Typed provenance, effect barriers, a position invariant, and an exact bound are what let you delete a model decision on purpose rather than by hope. Any optimizer we build should be able to explain its refusals.</a:t>
            </a:r>
          </a:p>
        </p:txBody>
      </p:sp>
      <p:sp>
        <p:nvSpPr>
          <p:cNvPr id="12" name="Shape 10">
            <a:extLst xmlns:a="http://schemas.openxmlformats.org/drawingml/2006/main">
              <a:ext uri="{FF2B5EF4-FFF2-40B4-BE49-F238E27FC236}">
                <a16:creationId xmlns:a16="http://schemas.microsoft.com/office/drawing/2014/main" id="{03E76A61-8706-455E-BE38-0DBDC20F3030}"/>
              </a:ext>
            </a:extLst>
          </p:cNvPr>
          <p:cNvSpPr>
            <a:spLocks xmlns:a="http://schemas.openxmlformats.org/drawingml/2006/main" noGrp="1"/>
          </p:cNvSpPr>
          <p:nvPr/>
        </p:nvSpPr>
        <p:spPr>
          <a:xfrm xmlns:a="http://schemas.openxmlformats.org/drawingml/2006/main">
            <a:off x="5961888" y="1965960"/>
            <a:ext cx="402336" cy="402336"/>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13" name="Text 11">
            <a:extLst xmlns:a="http://schemas.openxmlformats.org/drawingml/2006/main">
              <a:ext uri="{FF2B5EF4-FFF2-40B4-BE49-F238E27FC236}">
                <a16:creationId xmlns:a16="http://schemas.microsoft.com/office/drawing/2014/main" id="{A4A53C96-8C0E-4F10-9F91-43DE89A2D02F}"/>
              </a:ext>
            </a:extLst>
          </p:cNvPr>
          <p:cNvSpPr>
            <a:spLocks xmlns:a="http://schemas.openxmlformats.org/drawingml/2006/main" noGrp="1"/>
          </p:cNvSpPr>
          <p:nvPr/>
        </p:nvSpPr>
        <p:spPr>
          <a:xfrm xmlns:a="http://schemas.openxmlformats.org/drawingml/2006/main">
            <a:off x="5961888" y="1965960"/>
            <a:ext cx="40233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400" b="1">
                <a:solidFill>
                  <a:srgbClr val="FFFFFF"/>
                </a:solidFill>
                <a:latin typeface="Calibri"/>
                <a:ea typeface="Calibri"/>
                <a:cs typeface="Calibri"/>
              </a:rPr>
              <a:t>2</a:t>
            </a:r>
          </a:p>
        </p:txBody>
      </p:sp>
      <p:sp>
        <p:nvSpPr>
          <p:cNvPr id="14" name="Text 12">
            <a:extLst xmlns:a="http://schemas.openxmlformats.org/drawingml/2006/main">
              <a:ext uri="{FF2B5EF4-FFF2-40B4-BE49-F238E27FC236}">
                <a16:creationId xmlns:a16="http://schemas.microsoft.com/office/drawing/2014/main" id="{61A0776A-DA36-4730-8486-8B095A033000}"/>
              </a:ext>
            </a:extLst>
          </p:cNvPr>
          <p:cNvSpPr>
            <a:spLocks xmlns:a="http://schemas.openxmlformats.org/drawingml/2006/main" noGrp="1"/>
          </p:cNvSpPr>
          <p:nvPr/>
        </p:nvSpPr>
        <p:spPr>
          <a:xfrm xmlns:a="http://schemas.openxmlformats.org/drawingml/2006/main">
            <a:off x="6528816" y="1947672"/>
            <a:ext cx="444398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500" b="1">
                <a:solidFill>
                  <a:srgbClr val="FFFFFF"/>
                </a:solidFill>
                <a:latin typeface="Cambria"/>
                <a:ea typeface="Cambria"/>
                <a:cs typeface="Cambria"/>
              </a:rPr>
              <a:t>Compile the choice, not the reads</a:t>
            </a:r>
          </a:p>
        </p:txBody>
      </p:sp>
      <p:sp>
        <p:nvSpPr>
          <p:cNvPr id="15" name="Text 13">
            <a:extLst xmlns:a="http://schemas.openxmlformats.org/drawingml/2006/main">
              <a:ext uri="{FF2B5EF4-FFF2-40B4-BE49-F238E27FC236}">
                <a16:creationId xmlns:a16="http://schemas.microsoft.com/office/drawing/2014/main" id="{D7D79267-D55C-4C6D-B1C3-21FBC3691AF1}"/>
              </a:ext>
            </a:extLst>
          </p:cNvPr>
          <p:cNvSpPr>
            <a:spLocks xmlns:a="http://schemas.openxmlformats.org/drawingml/2006/main" noGrp="1"/>
          </p:cNvSpPr>
          <p:nvPr/>
        </p:nvSpPr>
        <p:spPr>
          <a:xfrm xmlns:a="http://schemas.openxmlformats.org/drawingml/2006/main">
            <a:off x="6528816" y="2441448"/>
            <a:ext cx="4352544" cy="13716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10000"/>
              </a:lnSpc>
              <a:buNone/>
            </a:pPr>
            <a:r>
              <a:rPr sz="1150">
                <a:solidFill>
                  <a:srgbClr val="9BD0D6"/>
                </a:solidFill>
                <a:latin typeface="Calibri"/>
                <a:ea typeface="Calibri"/>
                <a:cs typeface="Calibri"/>
              </a:rPr>
              <a:t>Manual composition beats partial GRC on the stable workflow. At equal pre-model placement, manual and GCS tie requests, interfaces, input tokens, and exact quality. Automatic guarded discovery—not runtime dominance—is the remaining value claim.</a:t>
            </a:r>
          </a:p>
        </p:txBody>
      </p:sp>
      <p:sp>
        <p:nvSpPr>
          <p:cNvPr id="16" name="Shape 14">
            <a:extLst xmlns:a="http://schemas.openxmlformats.org/drawingml/2006/main">
              <a:ext uri="{FF2B5EF4-FFF2-40B4-BE49-F238E27FC236}">
                <a16:creationId xmlns:a16="http://schemas.microsoft.com/office/drawing/2014/main" id="{126A3CE9-394B-4A50-8EF7-25B8A89B0090}"/>
              </a:ext>
            </a:extLst>
          </p:cNvPr>
          <p:cNvSpPr>
            <a:spLocks xmlns:a="http://schemas.openxmlformats.org/drawingml/2006/main" noGrp="1"/>
          </p:cNvSpPr>
          <p:nvPr/>
        </p:nvSpPr>
        <p:spPr>
          <a:xfrm xmlns:a="http://schemas.openxmlformats.org/drawingml/2006/main">
            <a:off x="640080" y="3977640"/>
            <a:ext cx="402336" cy="402336"/>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17" name="Text 15">
            <a:extLst xmlns:a="http://schemas.openxmlformats.org/drawingml/2006/main">
              <a:ext uri="{FF2B5EF4-FFF2-40B4-BE49-F238E27FC236}">
                <a16:creationId xmlns:a16="http://schemas.microsoft.com/office/drawing/2014/main" id="{1961BEF0-24DE-4935-A926-0EE7E8A132D8}"/>
              </a:ext>
            </a:extLst>
          </p:cNvPr>
          <p:cNvSpPr>
            <a:spLocks xmlns:a="http://schemas.openxmlformats.org/drawingml/2006/main" noGrp="1"/>
          </p:cNvSpPr>
          <p:nvPr/>
        </p:nvSpPr>
        <p:spPr>
          <a:xfrm xmlns:a="http://schemas.openxmlformats.org/drawingml/2006/main">
            <a:off x="640080" y="3977640"/>
            <a:ext cx="40233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400" b="1">
                <a:solidFill>
                  <a:srgbClr val="FFFFFF"/>
                </a:solidFill>
                <a:latin typeface="Calibri"/>
                <a:ea typeface="Calibri"/>
                <a:cs typeface="Calibri"/>
              </a:rPr>
              <a:t>3</a:t>
            </a:r>
          </a:p>
        </p:txBody>
      </p:sp>
      <p:sp>
        <p:nvSpPr>
          <p:cNvPr id="18" name="Text 16">
            <a:extLst xmlns:a="http://schemas.openxmlformats.org/drawingml/2006/main">
              <a:ext uri="{FF2B5EF4-FFF2-40B4-BE49-F238E27FC236}">
                <a16:creationId xmlns:a16="http://schemas.microsoft.com/office/drawing/2014/main" id="{DFA4CE4C-26CA-4F4D-A39B-345C2D6FD1CD}"/>
              </a:ext>
            </a:extLst>
          </p:cNvPr>
          <p:cNvSpPr>
            <a:spLocks xmlns:a="http://schemas.openxmlformats.org/drawingml/2006/main" noGrp="1"/>
          </p:cNvSpPr>
          <p:nvPr/>
        </p:nvSpPr>
        <p:spPr>
          <a:xfrm xmlns:a="http://schemas.openxmlformats.org/drawingml/2006/main">
            <a:off x="1207008" y="3959352"/>
            <a:ext cx="444398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500" b="1">
                <a:solidFill>
                  <a:srgbClr val="FFFFFF"/>
                </a:solidFill>
                <a:latin typeface="Cambria"/>
                <a:ea typeface="Cambria"/>
                <a:cs typeface="Cambria"/>
              </a:rPr>
              <a:t>Price the cache, not the tokens</a:t>
            </a:r>
          </a:p>
        </p:txBody>
      </p:sp>
      <p:sp>
        <p:nvSpPr>
          <p:cNvPr id="19" name="Text 17">
            <a:extLst xmlns:a="http://schemas.openxmlformats.org/drawingml/2006/main">
              <a:ext uri="{FF2B5EF4-FFF2-40B4-BE49-F238E27FC236}">
                <a16:creationId xmlns:a16="http://schemas.microsoft.com/office/drawing/2014/main" id="{7077E7A0-51BB-41AF-A268-1468065F3CA0}"/>
              </a:ext>
            </a:extLst>
          </p:cNvPr>
          <p:cNvSpPr>
            <a:spLocks xmlns:a="http://schemas.openxmlformats.org/drawingml/2006/main" noGrp="1"/>
          </p:cNvSpPr>
          <p:nvPr/>
        </p:nvSpPr>
        <p:spPr>
          <a:xfrm xmlns:a="http://schemas.openxmlformats.org/drawingml/2006/main">
            <a:off x="1207008" y="4453128"/>
            <a:ext cx="4352544" cy="13716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10000"/>
              </a:lnSpc>
              <a:buNone/>
            </a:pPr>
            <a:r>
              <a:rPr sz="1150">
                <a:solidFill>
                  <a:srgbClr val="9BD0D6"/>
                </a:solidFill>
                <a:latin typeface="Calibri"/>
                <a:ea typeface="Calibri"/>
                <a:cs typeface="Calibri"/>
              </a:rPr>
              <a:t>Removing turns fragments prompt-cache prefixes. A −16.8% token change billed +123%. Any internal savings model that counts only tokens and calls will mis-rank its own options.</a:t>
            </a:r>
          </a:p>
        </p:txBody>
      </p:sp>
      <p:sp>
        <p:nvSpPr>
          <p:cNvPr id="20" name="Shape 18">
            <a:extLst xmlns:a="http://schemas.openxmlformats.org/drawingml/2006/main">
              <a:ext uri="{FF2B5EF4-FFF2-40B4-BE49-F238E27FC236}">
                <a16:creationId xmlns:a16="http://schemas.microsoft.com/office/drawing/2014/main" id="{319577E4-9A6A-403A-97FF-0182FB9260ED}"/>
              </a:ext>
            </a:extLst>
          </p:cNvPr>
          <p:cNvSpPr>
            <a:spLocks xmlns:a="http://schemas.openxmlformats.org/drawingml/2006/main" noGrp="1"/>
          </p:cNvSpPr>
          <p:nvPr/>
        </p:nvSpPr>
        <p:spPr>
          <a:xfrm xmlns:a="http://schemas.openxmlformats.org/drawingml/2006/main">
            <a:off x="5961888" y="3977640"/>
            <a:ext cx="402336" cy="402336"/>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21" name="Text 19">
            <a:extLst xmlns:a="http://schemas.openxmlformats.org/drawingml/2006/main">
              <a:ext uri="{FF2B5EF4-FFF2-40B4-BE49-F238E27FC236}">
                <a16:creationId xmlns:a16="http://schemas.microsoft.com/office/drawing/2014/main" id="{EDBBEFC0-C6B5-4719-93C6-899C57FDDDC9}"/>
              </a:ext>
            </a:extLst>
          </p:cNvPr>
          <p:cNvSpPr>
            <a:spLocks xmlns:a="http://schemas.openxmlformats.org/drawingml/2006/main" noGrp="1"/>
          </p:cNvSpPr>
          <p:nvPr/>
        </p:nvSpPr>
        <p:spPr>
          <a:xfrm xmlns:a="http://schemas.openxmlformats.org/drawingml/2006/main">
            <a:off x="5961888" y="3977640"/>
            <a:ext cx="40233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400" b="1">
                <a:solidFill>
                  <a:srgbClr val="FFFFFF"/>
                </a:solidFill>
                <a:latin typeface="Calibri"/>
                <a:ea typeface="Calibri"/>
                <a:cs typeface="Calibri"/>
              </a:rPr>
              <a:t>4</a:t>
            </a:r>
          </a:p>
        </p:txBody>
      </p:sp>
      <p:sp>
        <p:nvSpPr>
          <p:cNvPr id="22" name="Text 20">
            <a:extLst xmlns:a="http://schemas.openxmlformats.org/drawingml/2006/main">
              <a:ext uri="{FF2B5EF4-FFF2-40B4-BE49-F238E27FC236}">
                <a16:creationId xmlns:a16="http://schemas.microsoft.com/office/drawing/2014/main" id="{294A87B6-9AB9-498A-9E15-96CD619D584B}"/>
              </a:ext>
            </a:extLst>
          </p:cNvPr>
          <p:cNvSpPr>
            <a:spLocks xmlns:a="http://schemas.openxmlformats.org/drawingml/2006/main" noGrp="1"/>
          </p:cNvSpPr>
          <p:nvPr/>
        </p:nvSpPr>
        <p:spPr>
          <a:xfrm xmlns:a="http://schemas.openxmlformats.org/drawingml/2006/main">
            <a:off x="6528816" y="3959352"/>
            <a:ext cx="444398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0000"/>
              </a:lnSpc>
              <a:buNone/>
            </a:pPr>
            <a:r>
              <a:rPr sz="1500" b="1">
                <a:solidFill>
                  <a:srgbClr val="FFFFFF"/>
                </a:solidFill>
                <a:latin typeface="Cambria"/>
                <a:ea typeface="Cambria"/>
                <a:cs typeface="Cambria"/>
              </a:rPr>
              <a:t>Refusal needs a budget too</a:t>
            </a:r>
          </a:p>
        </p:txBody>
      </p:sp>
      <p:sp>
        <p:nvSpPr>
          <p:cNvPr id="23" name="Text 21">
            <a:extLst xmlns:a="http://schemas.openxmlformats.org/drawingml/2006/main">
              <a:ext uri="{FF2B5EF4-FFF2-40B4-BE49-F238E27FC236}">
                <a16:creationId xmlns:a16="http://schemas.microsoft.com/office/drawing/2014/main" id="{82CAC90F-D137-4C3F-996B-1682BD995ED2}"/>
              </a:ext>
            </a:extLst>
          </p:cNvPr>
          <p:cNvSpPr>
            <a:spLocks xmlns:a="http://schemas.openxmlformats.org/drawingml/2006/main" noGrp="1"/>
          </p:cNvSpPr>
          <p:nvPr/>
        </p:nvSpPr>
        <p:spPr>
          <a:xfrm xmlns:a="http://schemas.openxmlformats.org/drawingml/2006/main">
            <a:off x="6528816" y="4453128"/>
            <a:ext cx="4352544" cy="13716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10000"/>
              </a:lnSpc>
              <a:buNone/>
            </a:pPr>
            <a:r>
              <a:rPr sz="1150">
                <a:solidFill>
                  <a:srgbClr val="9BD0D6"/>
                </a:solidFill>
                <a:latin typeface="Calibri"/>
                <a:ea typeface="Calibri"/>
                <a:cs typeface="Calibri"/>
              </a:rPr>
              <a:t>The configured gate demanded 92 independent zero-violation groups and rejected every recurrent family in a 1,415-episode benchmark. Decide the risk and confidence budget deliberately — it sets how much data admission costs.</a:t>
            </a:r>
          </a:p>
        </p:txBody>
      </p:sp>
      <p:sp>
        <p:nvSpPr>
          <p:cNvPr id="24" name="Text 22">
            <a:extLst xmlns:a="http://schemas.openxmlformats.org/drawingml/2006/main">
              <a:ext uri="{FF2B5EF4-FFF2-40B4-BE49-F238E27FC236}">
                <a16:creationId xmlns:a16="http://schemas.microsoft.com/office/drawing/2014/main" id="{44C465B5-1DF8-4F77-B099-B017F50C7AE0}"/>
              </a:ext>
            </a:extLst>
          </p:cNvPr>
          <p:cNvSpPr>
            <a:spLocks xmlns:a="http://schemas.openxmlformats.org/drawingml/2006/main" noGrp="1"/>
          </p:cNvSpPr>
          <p:nvPr/>
        </p:nvSpPr>
        <p:spPr>
          <a:xfrm xmlns:a="http://schemas.openxmlformats.org/drawingml/2006/main">
            <a:off x="640080" y="5943600"/>
            <a:ext cx="1033272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a:solidFill>
                  <a:srgbClr val="43597C"/>
                </a:solidFill>
                <a:latin typeface="Calibri"/>
                <a:ea typeface="Calibri"/>
                <a:cs typeface="Calibri"/>
              </a:rPr>
              <a:t>From Traces to Guarded Programs: Evidence-Gated Compilation of Recurrent Agent Workflows  ·  artifact includes pinned data snapshots, raw results, and an adversarial self-review</a:t>
            </a:r>
          </a:p>
        </p:txBody>
      </p:sp>
    </p:spTree>
    <p:extLst>
      <p:ext uri="{BB962C8B-B14F-4D97-AF65-F5344CB8AC3E}">
        <p14:creationId xmlns:p14="http://schemas.microsoft.com/office/powerpoint/2010/main" val="1289244142"/>
      </p:ext>
    </p:extLst>
  </p:cSld>
</p:sld>
</file>

<file path=ppt/slides/slide3.xml><?xml version="1.0" encoding="utf-8"?>
<p:sld xmlns:a="http://schemas.openxmlformats.org/drawingml/2006/main" xmlns:r="http://schemas.openxmlformats.org/officeDocument/2006/relationships" xmlns:p="http://schemas.openxmlformats.org/presentationml/2006/main">
  <p:cSld name="Divider I">
    <p:bg>
      <p:bgPr>
        <a:solidFill>
          <a:srgbClr val="0E1E3A"/>
        </a:solidFill>
        <a:effectLst/>
      </p:bgPr>
    </p:bg>
    <p:spTree>
      <p:nvGrpSpPr>
        <p:cNvPr id="1" name=""/>
        <p:cNvGrpSpPr/>
        <p:nvPr/>
      </p:nvGrpSpPr>
      <p:grpSpPr>
        <a:xfrm>
          <a:off x="0" y="0"/>
          <a:ext cx="0" cy="0"/>
          <a:chOff x="0" y="0"/>
          <a:chExt cx="0" cy="0"/>
        </a:xfrm>
      </p:grpSpPr>
      <p:sp>
        <p:nvSpPr>
          <p:cNvPr id="2" name="Text 0"/>
          <p:cNvSpPr/>
          <p:nvPr/>
        </p:nvSpPr>
        <p:spPr>
          <a:xfrm>
            <a:off x="640080" y="6345936"/>
            <a:ext cx="5486400" cy="256032"/>
          </a:xfrm>
          <a:prstGeom prst="rect">
            <a:avLst/>
          </a:prstGeom>
          <a:noFill/>
          <a:ln/>
        </p:spPr>
        <p:txBody>
          <a:bodyPr wrap="square" lIns="0" tIns="0" rIns="0" bIns="0" rtlCol="0" anchor="t"/>
          <a:lstStyle/>
          <a:p>
            <a:pPr marL="0" indent="0">
              <a:buNone/>
            </a:pPr>
            <a:r>
              <a:rPr lang="en-US" sz="900" kern="0" spc="100" dirty="0">
                <a:solidFill>
                  <a:srgbClr val="43597C"/>
                </a:solidFill>
                <a:latin typeface="Calibri" pitchFamily="34" charset="0"/>
                <a:ea typeface="Calibri" pitchFamily="34" charset="-122"/>
                <a:cs typeface="Calibri" pitchFamily="34" charset="-120"/>
              </a:rPr>
              <a:t>Guarded Agentic Compaction</a:t>
            </a:r>
            <a:endParaRPr lang="en-US" sz="900" dirty="0"/>
          </a:p>
        </p:txBody>
      </p:sp>
      <p:sp>
        <p:nvSpPr>
          <p:cNvPr id="3" name="Text 1"/>
          <p:cNvSpPr/>
          <p:nvPr/>
        </p:nvSpPr>
        <p:spPr>
          <a:xfrm>
            <a:off x="10637215" y="6345936"/>
            <a:ext cx="914400" cy="256032"/>
          </a:xfrm>
          <a:prstGeom prst="rect">
            <a:avLst/>
          </a:prstGeom>
          <a:noFill/>
          <a:ln/>
        </p:spPr>
        <p:txBody>
          <a:bodyPr wrap="square" lIns="0" tIns="0" rIns="0" bIns="0" rtlCol="0" anchor="t"/>
          <a:lstStyle/>
          <a:p>
            <a:pPr marL="0" indent="0" algn="r">
              <a:buNone/>
            </a:pPr>
            <a:r>
              <a:rPr lang="en-US" sz="900" dirty="0">
                <a:solidFill>
                  <a:srgbClr val="43597C"/>
                </a:solidFill>
                <a:latin typeface="Calibri" pitchFamily="34" charset="0"/>
                <a:ea typeface="Calibri" pitchFamily="34" charset="-122"/>
                <a:cs typeface="Calibri" pitchFamily="34" charset="-120"/>
              </a:rPr>
              <a:t>3</a:t>
            </a:r>
            <a:endParaRPr lang="en-US" sz="900" dirty="0"/>
          </a:p>
        </p:txBody>
      </p:sp>
      <p:sp>
        <p:nvSpPr>
          <p:cNvPr id="4" name="Shape 2"/>
          <p:cNvSpPr/>
          <p:nvPr/>
        </p:nvSpPr>
        <p:spPr>
          <a:xfrm>
            <a:off x="9326880" y="914400"/>
            <a:ext cx="5120640" cy="5120640"/>
          </a:xfrm>
          <a:prstGeom prst="ellipse">
            <a:avLst/>
          </a:prstGeom>
          <a:solidFill>
            <a:srgbClr val="1A3563">
              <a:alpha val="60000"/>
            </a:srgbClr>
          </a:solidFill>
          <a:ln w="12700">
            <a:solidFill>
              <a:srgbClr val="1A3563"/>
            </a:solidFill>
            <a:prstDash val="solid"/>
          </a:ln>
        </p:spPr>
        <p:txBody>
          <a:bodyPr/>
          <a:lstStyle/>
          <a:p>
            <a:endParaRPr lang="en-US"/>
          </a:p>
        </p:txBody>
      </p:sp>
      <p:sp>
        <p:nvSpPr>
          <p:cNvPr id="5" name="Shape 3"/>
          <p:cNvSpPr/>
          <p:nvPr/>
        </p:nvSpPr>
        <p:spPr>
          <a:xfrm>
            <a:off x="10607040" y="2194560"/>
            <a:ext cx="2560320" cy="2560320"/>
          </a:xfrm>
          <a:prstGeom prst="ellipse">
            <a:avLst/>
          </a:prstGeom>
          <a:solidFill>
            <a:srgbClr val="1F8A99">
              <a:alpha val="45000"/>
            </a:srgbClr>
          </a:solidFill>
          <a:ln w="12700">
            <a:solidFill>
              <a:srgbClr val="1F8A99"/>
            </a:solidFill>
            <a:prstDash val="solid"/>
          </a:ln>
        </p:spPr>
        <p:txBody>
          <a:bodyPr/>
          <a:lstStyle/>
          <a:p>
            <a:endParaRPr lang="en-US"/>
          </a:p>
        </p:txBody>
      </p:sp>
      <p:sp>
        <p:nvSpPr>
          <p:cNvPr id="6" name="Text 4"/>
          <p:cNvSpPr/>
          <p:nvPr/>
        </p:nvSpPr>
        <p:spPr>
          <a:xfrm>
            <a:off x="640080" y="2148840"/>
            <a:ext cx="1463040" cy="1371600"/>
          </a:xfrm>
          <a:prstGeom prst="rect">
            <a:avLst/>
          </a:prstGeom>
          <a:noFill/>
          <a:ln/>
        </p:spPr>
        <p:txBody>
          <a:bodyPr wrap="square" lIns="0" tIns="0" rIns="0" bIns="0" rtlCol="0" anchor="ctr"/>
          <a:lstStyle/>
          <a:p>
            <a:pPr marL="0" indent="0">
              <a:buNone/>
            </a:pPr>
            <a:r>
              <a:rPr lang="en-US" sz="7600" b="1" dirty="0">
                <a:solidFill>
                  <a:srgbClr val="56B3BE"/>
                </a:solidFill>
                <a:latin typeface="Cambria" pitchFamily="34" charset="0"/>
                <a:ea typeface="Cambria" pitchFamily="34" charset="-122"/>
                <a:cs typeface="Cambria" pitchFamily="34" charset="-120"/>
              </a:rPr>
              <a:t>I</a:t>
            </a:r>
            <a:endParaRPr lang="en-US" sz="7600" dirty="0"/>
          </a:p>
        </p:txBody>
      </p:sp>
      <p:sp>
        <p:nvSpPr>
          <p:cNvPr id="7" name="Text 5"/>
          <p:cNvSpPr/>
          <p:nvPr/>
        </p:nvSpPr>
        <p:spPr>
          <a:xfrm>
            <a:off x="2240280" y="2286000"/>
            <a:ext cx="6766560" cy="685800"/>
          </a:xfrm>
          <a:prstGeom prst="rect">
            <a:avLst/>
          </a:prstGeom>
          <a:noFill/>
          <a:ln/>
        </p:spPr>
        <p:txBody>
          <a:bodyPr wrap="square" lIns="0" tIns="0" rIns="0" bIns="0"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Problem formulation</a:t>
            </a:r>
            <a:endParaRPr lang="en-US" sz="3400" dirty="0"/>
          </a:p>
        </p:txBody>
      </p:sp>
      <p:sp>
        <p:nvSpPr>
          <p:cNvPr id="8" name="Text 6"/>
          <p:cNvSpPr/>
          <p:nvPr/>
        </p:nvSpPr>
        <p:spPr>
          <a:xfrm>
            <a:off x="2267712" y="3017520"/>
            <a:ext cx="6675120" cy="731520"/>
          </a:xfrm>
          <a:prstGeom prst="rect">
            <a:avLst/>
          </a:prstGeom>
          <a:noFill/>
          <a:ln/>
        </p:spPr>
        <p:txBody>
          <a:bodyPr wrap="square" lIns="0" tIns="0" rIns="0" bIns="0" rtlCol="0" anchor="t"/>
          <a:lstStyle/>
          <a:p>
            <a:pPr marL="0" indent="0">
              <a:lnSpc>
                <a:spcPct val="110000"/>
              </a:lnSpc>
              <a:buNone/>
            </a:pPr>
            <a:r>
              <a:rPr lang="en-US" sz="1350" dirty="0">
                <a:solidFill>
                  <a:srgbClr val="9BD0D6"/>
                </a:solidFill>
                <a:latin typeface="Calibri" pitchFamily="34" charset="0"/>
                <a:ea typeface="Calibri" pitchFamily="34" charset="-122"/>
                <a:cs typeface="Calibri" pitchFamily="34" charset="-120"/>
              </a:rPr>
              <a:t>Where a mature agent spends model calls, why recurrence alone cannot license removing them, and the narrow question this paper answers.</a:t>
            </a:r>
            <a:endParaRPr lang="en-US" sz="1350" dirty="0"/>
          </a:p>
        </p:txBody>
      </p:sp>
    </p:spTree>
  </p:cSld>
  <p:clrMapOvr>
    <a:masterClrMapping/>
  </p:clrMapOvr>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6AF3448-9D1C-4E9D-AB67-ADCBF5F402BE}"/>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AE20E276-3249-440B-BC74-15FC9878CF3D}"/>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4</a:t>
            </a:r>
          </a:p>
        </p:txBody>
      </p:sp>
      <p:sp>
        <p:nvSpPr>
          <p:cNvPr id="4" name="Text 2">
            <a:extLst xmlns:a="http://schemas.openxmlformats.org/drawingml/2006/main">
              <a:ext uri="{FF2B5EF4-FFF2-40B4-BE49-F238E27FC236}">
                <a16:creationId xmlns:a16="http://schemas.microsoft.com/office/drawing/2014/main" id="{C1315068-D942-4884-9783-33F6965DFDFE}"/>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MOTIVATION  ·  §1</a:t>
            </a:r>
          </a:p>
        </p:txBody>
      </p:sp>
      <p:sp>
        <p:nvSpPr>
          <p:cNvPr id="5" name="Text 3">
            <a:extLst xmlns:a="http://schemas.openxmlformats.org/drawingml/2006/main">
              <a:ext uri="{FF2B5EF4-FFF2-40B4-BE49-F238E27FC236}">
                <a16:creationId xmlns:a16="http://schemas.microsoft.com/office/drawing/2014/main" id="{EF311AB1-99E3-4E2A-818B-577CB6CF188C}"/>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Four model calls, three already decided</a:t>
            </a:r>
          </a:p>
        </p:txBody>
      </p:sp>
      <p:sp>
        <p:nvSpPr>
          <p:cNvPr id="6" name="Text 4">
            <a:extLst xmlns:a="http://schemas.openxmlformats.org/drawingml/2006/main">
              <a:ext uri="{FF2B5EF4-FFF2-40B4-BE49-F238E27FC236}">
                <a16:creationId xmlns:a16="http://schemas.microsoft.com/office/drawing/2014/main" id="{8CAE1848-9CDE-47FB-A3D8-4388DE88A56F}"/>
              </a:ext>
            </a:extLst>
          </p:cNvPr>
          <p:cNvSpPr>
            <a:spLocks xmlns:a="http://schemas.openxmlformats.org/drawingml/2006/main" noGrp="1"/>
          </p:cNvSpPr>
          <p:nvPr/>
        </p:nvSpPr>
        <p:spPr>
          <a:xfrm xmlns:a="http://schemas.openxmlformats.org/drawingml/2006/main">
            <a:off x="640080" y="1481328"/>
            <a:ext cx="5623560" cy="237744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700"/>
              </a:spcAft>
              <a:buChar char="•"/>
            </a:pPr>
            <a:r>
              <a:rPr sz="1300">
                <a:solidFill>
                  <a:srgbClr val="24354F"/>
                </a:solidFill>
                <a:latin typeface="Calibri"/>
                <a:ea typeface="Calibri"/>
                <a:cs typeface="Calibri"/>
              </a:rPr>
              <a:t>The standard reason–act loop delegates every tool boundary to the model: model, tool, model, tool, and so on.</a:t>
            </a:r>
          </a:p>
          <a:p xmlns:a="http://schemas.openxmlformats.org/drawingml/2006/main">
            <a:pPr marL="342900" indent="-342900">
              <a:lnSpc>
                <a:spcPct val="106000"/>
              </a:lnSpc>
              <a:spcAft>
                <a:spcPts val="700"/>
              </a:spcAft>
              <a:buChar char="•"/>
            </a:pPr>
            <a:r>
              <a:rPr sz="1300">
                <a:solidFill>
                  <a:srgbClr val="24354F"/>
                </a:solidFill>
                <a:latin typeface="Calibri"/>
                <a:ea typeface="Calibri"/>
                <a:cs typeface="Calibri"/>
              </a:rPr>
              <a:t>That flexibility is valuable while a workflow is novel. At scale, mature agents revisit the same read-only evidence prefix with the same data dependencies.</a:t>
            </a:r>
          </a:p>
          <a:p xmlns:a="http://schemas.openxmlformats.org/drawingml/2006/main">
            <a:pPr marL="342900" indent="-342900">
              <a:lnSpc>
                <a:spcPct val="106000"/>
              </a:lnSpc>
              <a:spcAft>
                <a:spcPts val="700"/>
              </a:spcAft>
              <a:buChar char="•"/>
            </a:pPr>
            <a:r>
              <a:rPr sz="1300">
                <a:solidFill>
                  <a:srgbClr val="24354F"/>
                </a:solidFill>
                <a:latin typeface="Calibri"/>
                <a:ea typeface="Calibri"/>
                <a:cs typeface="Calibri"/>
              </a:rPr>
              <a:t>Repeating the model decision then consumes latency, tokens, and money without adding useful adaptation.</a:t>
            </a:r>
          </a:p>
        </p:txBody>
      </p:sp>
      <p:sp>
        <p:nvSpPr>
          <p:cNvPr id="7" name="Shape 5">
            <a:extLst xmlns:a="http://schemas.openxmlformats.org/drawingml/2006/main">
              <a:ext uri="{FF2B5EF4-FFF2-40B4-BE49-F238E27FC236}">
                <a16:creationId xmlns:a16="http://schemas.microsoft.com/office/drawing/2014/main" id="{41FC3521-B687-4388-B39D-A9AE554F9CF8}"/>
              </a:ext>
            </a:extLst>
          </p:cNvPr>
          <p:cNvSpPr>
            <a:spLocks xmlns:a="http://schemas.openxmlformats.org/drawingml/2006/main" noGrp="1"/>
          </p:cNvSpPr>
          <p:nvPr/>
        </p:nvSpPr>
        <p:spPr>
          <a:xfrm xmlns:a="http://schemas.openxmlformats.org/drawingml/2006/main">
            <a:off x="640080" y="4041648"/>
            <a:ext cx="5623560" cy="960120"/>
          </a:xfrm>
          <a:prstGeom xmlns:a="http://schemas.openxmlformats.org/drawingml/2006/main" prst="roundRect">
            <a:avLst>
              <a:gd name="adj" fmla="val 4762"/>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8" name="Text 6">
            <a:extLst xmlns:a="http://schemas.openxmlformats.org/drawingml/2006/main">
              <a:ext uri="{FF2B5EF4-FFF2-40B4-BE49-F238E27FC236}">
                <a16:creationId xmlns:a16="http://schemas.microsoft.com/office/drawing/2014/main" id="{FA2B8E3F-517F-4D38-8D15-F7A499C071DC}"/>
              </a:ext>
            </a:extLst>
          </p:cNvPr>
          <p:cNvSpPr>
            <a:spLocks xmlns:a="http://schemas.openxmlformats.org/drawingml/2006/main" noGrp="1"/>
          </p:cNvSpPr>
          <p:nvPr/>
        </p:nvSpPr>
        <p:spPr>
          <a:xfrm xmlns:a="http://schemas.openxmlformats.org/drawingml/2006/main">
            <a:off x="896112" y="4224528"/>
            <a:ext cx="5120640"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A93B2B"/>
                </a:solidFill>
                <a:latin typeface="Cambria"/>
                <a:ea typeface="Cambria"/>
                <a:cs typeface="Cambria"/>
              </a:rPr>
              <a:t>“A fast wrong workflow is worse than a slow agent.”</a:t>
            </a:r>
          </a:p>
        </p:txBody>
      </p:sp>
      <p:sp>
        <p:nvSpPr>
          <p:cNvPr id="9" name="Shape 7">
            <a:extLst xmlns:a="http://schemas.openxmlformats.org/drawingml/2006/main">
              <a:ext uri="{FF2B5EF4-FFF2-40B4-BE49-F238E27FC236}">
                <a16:creationId xmlns:a16="http://schemas.microsoft.com/office/drawing/2014/main" id="{466D98B1-6BD7-4BDE-8D61-205547E80D92}"/>
              </a:ext>
            </a:extLst>
          </p:cNvPr>
          <p:cNvSpPr>
            <a:spLocks xmlns:a="http://schemas.openxmlformats.org/drawingml/2006/main" noGrp="1"/>
          </p:cNvSpPr>
          <p:nvPr/>
        </p:nvSpPr>
        <p:spPr>
          <a:xfrm xmlns:a="http://schemas.openxmlformats.org/drawingml/2006/main">
            <a:off x="6720840" y="1481328"/>
            <a:ext cx="4828032" cy="3520440"/>
          </a:xfrm>
          <a:prstGeom xmlns:a="http://schemas.openxmlformats.org/drawingml/2006/main" prst="roundRect">
            <a:avLst>
              <a:gd name="adj" fmla="val 1299"/>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0" name="Text 8">
            <a:extLst xmlns:a="http://schemas.openxmlformats.org/drawingml/2006/main">
              <a:ext uri="{FF2B5EF4-FFF2-40B4-BE49-F238E27FC236}">
                <a16:creationId xmlns:a16="http://schemas.microsoft.com/office/drawing/2014/main" id="{123DF31E-2DE4-4069-A652-17A30589F237}"/>
              </a:ext>
            </a:extLst>
          </p:cNvPr>
          <p:cNvSpPr>
            <a:spLocks xmlns:a="http://schemas.openxmlformats.org/drawingml/2006/main" noGrp="1"/>
          </p:cNvSpPr>
          <p:nvPr/>
        </p:nvSpPr>
        <p:spPr>
          <a:xfrm xmlns:a="http://schemas.openxmlformats.org/drawingml/2006/main">
            <a:off x="6995160" y="1664208"/>
            <a:ext cx="4279392"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50" b="1" spc="110">
                <a:solidFill>
                  <a:srgbClr val="1F8A99"/>
                </a:solidFill>
                <a:latin typeface="Calibri"/>
                <a:ea typeface="Calibri"/>
                <a:cs typeface="Calibri"/>
              </a:rPr>
              <a:t>MEASURED BASELINE — ONE GITHUB TRIAGE EPISODE</a:t>
            </a:r>
          </a:p>
        </p:txBody>
      </p:sp>
      <p:sp>
        <p:nvSpPr>
          <p:cNvPr id="11" name="Shape 9">
            <a:extLst xmlns:a="http://schemas.openxmlformats.org/drawingml/2006/main">
              <a:ext uri="{FF2B5EF4-FFF2-40B4-BE49-F238E27FC236}">
                <a16:creationId xmlns:a16="http://schemas.microsoft.com/office/drawing/2014/main" id="{0B55B38B-B243-4EF7-B48C-DF75833B190B}"/>
              </a:ext>
            </a:extLst>
          </p:cNvPr>
          <p:cNvSpPr>
            <a:spLocks xmlns:a="http://schemas.openxmlformats.org/drawingml/2006/main" noGrp="1"/>
          </p:cNvSpPr>
          <p:nvPr/>
        </p:nvSpPr>
        <p:spPr>
          <a:xfrm xmlns:a="http://schemas.openxmlformats.org/drawingml/2006/main">
            <a:off x="7013448" y="2066544"/>
            <a:ext cx="237744" cy="237744"/>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12" name="Text 10">
            <a:extLst xmlns:a="http://schemas.openxmlformats.org/drawingml/2006/main">
              <a:ext uri="{FF2B5EF4-FFF2-40B4-BE49-F238E27FC236}">
                <a16:creationId xmlns:a16="http://schemas.microsoft.com/office/drawing/2014/main" id="{89684D3D-44E2-4367-A330-465764D2AAA5}"/>
              </a:ext>
            </a:extLst>
          </p:cNvPr>
          <p:cNvSpPr>
            <a:spLocks xmlns:a="http://schemas.openxmlformats.org/drawingml/2006/main" noGrp="1"/>
          </p:cNvSpPr>
          <p:nvPr/>
        </p:nvSpPr>
        <p:spPr>
          <a:xfrm xmlns:a="http://schemas.openxmlformats.org/drawingml/2006/main">
            <a:off x="7013448" y="2066544"/>
            <a:ext cx="237744"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50" b="1">
                <a:solidFill>
                  <a:srgbClr val="FFFFFF"/>
                </a:solidFill>
                <a:latin typeface="Calibri"/>
                <a:ea typeface="Calibri"/>
                <a:cs typeface="Calibri"/>
              </a:rPr>
              <a:t>M</a:t>
            </a:r>
          </a:p>
        </p:txBody>
      </p:sp>
      <p:sp>
        <p:nvSpPr>
          <p:cNvPr id="13" name="Text 11">
            <a:extLst xmlns:a="http://schemas.openxmlformats.org/drawingml/2006/main">
              <a:ext uri="{FF2B5EF4-FFF2-40B4-BE49-F238E27FC236}">
                <a16:creationId xmlns:a16="http://schemas.microsoft.com/office/drawing/2014/main" id="{BFDBFE6E-5996-45D6-917D-CB4A01F022F9}"/>
              </a:ext>
            </a:extLst>
          </p:cNvPr>
          <p:cNvSpPr>
            <a:spLocks xmlns:a="http://schemas.openxmlformats.org/drawingml/2006/main" noGrp="1"/>
          </p:cNvSpPr>
          <p:nvPr/>
        </p:nvSpPr>
        <p:spPr>
          <a:xfrm xmlns:a="http://schemas.openxmlformats.org/drawingml/2006/main">
            <a:off x="7342632" y="2048256"/>
            <a:ext cx="15544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b="1">
                <a:solidFill>
                  <a:srgbClr val="A93B2B"/>
                </a:solidFill>
                <a:latin typeface="Calibri"/>
                <a:ea typeface="Calibri"/>
                <a:cs typeface="Calibri"/>
              </a:rPr>
              <a:t>model request</a:t>
            </a:r>
          </a:p>
        </p:txBody>
      </p:sp>
      <p:sp>
        <p:nvSpPr>
          <p:cNvPr id="14" name="Text 12">
            <a:extLst xmlns:a="http://schemas.openxmlformats.org/drawingml/2006/main">
              <a:ext uri="{FF2B5EF4-FFF2-40B4-BE49-F238E27FC236}">
                <a16:creationId xmlns:a16="http://schemas.microsoft.com/office/drawing/2014/main" id="{36C8723D-995C-4D66-9C72-650D73C49A70}"/>
              </a:ext>
            </a:extLst>
          </p:cNvPr>
          <p:cNvSpPr>
            <a:spLocks xmlns:a="http://schemas.openxmlformats.org/drawingml/2006/main" noGrp="1"/>
          </p:cNvSpPr>
          <p:nvPr/>
        </p:nvSpPr>
        <p:spPr>
          <a:xfrm xmlns:a="http://schemas.openxmlformats.org/drawingml/2006/main">
            <a:off x="8860536" y="2048256"/>
            <a:ext cx="23774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B84"/>
                </a:solidFill>
                <a:latin typeface="Calibri"/>
                <a:ea typeface="Calibri"/>
                <a:cs typeface="Calibri"/>
              </a:rPr>
              <a:t>select tool</a:t>
            </a:r>
          </a:p>
        </p:txBody>
      </p:sp>
      <p:sp>
        <p:nvSpPr>
          <p:cNvPr id="15" name="Shape 13">
            <a:extLst xmlns:a="http://schemas.openxmlformats.org/drawingml/2006/main">
              <a:ext uri="{FF2B5EF4-FFF2-40B4-BE49-F238E27FC236}">
                <a16:creationId xmlns:a16="http://schemas.microsoft.com/office/drawing/2014/main" id="{1AF948D2-68EB-4969-B6AF-D08EBFC2DC2E}"/>
              </a:ext>
            </a:extLst>
          </p:cNvPr>
          <p:cNvSpPr>
            <a:spLocks xmlns:a="http://schemas.openxmlformats.org/drawingml/2006/main" noGrp="1"/>
          </p:cNvSpPr>
          <p:nvPr/>
        </p:nvSpPr>
        <p:spPr>
          <a:xfrm xmlns:a="http://schemas.openxmlformats.org/drawingml/2006/main">
            <a:off x="7013448" y="2432304"/>
            <a:ext cx="237744" cy="237744"/>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16" name="Text 14">
            <a:extLst xmlns:a="http://schemas.openxmlformats.org/drawingml/2006/main">
              <a:ext uri="{FF2B5EF4-FFF2-40B4-BE49-F238E27FC236}">
                <a16:creationId xmlns:a16="http://schemas.microsoft.com/office/drawing/2014/main" id="{7E176299-BE96-4753-9138-FFA9AD82C3F4}"/>
              </a:ext>
            </a:extLst>
          </p:cNvPr>
          <p:cNvSpPr>
            <a:spLocks xmlns:a="http://schemas.openxmlformats.org/drawingml/2006/main" noGrp="1"/>
          </p:cNvSpPr>
          <p:nvPr/>
        </p:nvSpPr>
        <p:spPr>
          <a:xfrm xmlns:a="http://schemas.openxmlformats.org/drawingml/2006/main">
            <a:off x="7013448" y="2432304"/>
            <a:ext cx="237744"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50" b="1">
                <a:solidFill>
                  <a:srgbClr val="FFFFFF"/>
                </a:solidFill>
                <a:latin typeface="Calibri"/>
                <a:ea typeface="Calibri"/>
                <a:cs typeface="Calibri"/>
              </a:rPr>
              <a:t>T</a:t>
            </a:r>
          </a:p>
        </p:txBody>
      </p:sp>
      <p:sp>
        <p:nvSpPr>
          <p:cNvPr id="17" name="Text 15">
            <a:extLst xmlns:a="http://schemas.openxmlformats.org/drawingml/2006/main">
              <a:ext uri="{FF2B5EF4-FFF2-40B4-BE49-F238E27FC236}">
                <a16:creationId xmlns:a16="http://schemas.microsoft.com/office/drawing/2014/main" id="{2D8C9BCF-5806-4F72-9CCA-4459CB1DE984}"/>
              </a:ext>
            </a:extLst>
          </p:cNvPr>
          <p:cNvSpPr>
            <a:spLocks xmlns:a="http://schemas.openxmlformats.org/drawingml/2006/main" noGrp="1"/>
          </p:cNvSpPr>
          <p:nvPr/>
        </p:nvSpPr>
        <p:spPr>
          <a:xfrm xmlns:a="http://schemas.openxmlformats.org/drawingml/2006/main">
            <a:off x="7342632" y="2414016"/>
            <a:ext cx="15544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0E1E3A"/>
                </a:solidFill>
                <a:latin typeface="Calibri"/>
                <a:ea typeface="Calibri"/>
                <a:cs typeface="Calibri"/>
              </a:rPr>
              <a:t>tool call</a:t>
            </a:r>
          </a:p>
        </p:txBody>
      </p:sp>
      <p:sp>
        <p:nvSpPr>
          <p:cNvPr id="18" name="Text 16">
            <a:extLst xmlns:a="http://schemas.openxmlformats.org/drawingml/2006/main">
              <a:ext uri="{FF2B5EF4-FFF2-40B4-BE49-F238E27FC236}">
                <a16:creationId xmlns:a16="http://schemas.microsoft.com/office/drawing/2014/main" id="{79879027-D642-490C-B273-171185A2958E}"/>
              </a:ext>
            </a:extLst>
          </p:cNvPr>
          <p:cNvSpPr>
            <a:spLocks xmlns:a="http://schemas.openxmlformats.org/drawingml/2006/main" noGrp="1"/>
          </p:cNvSpPr>
          <p:nvPr/>
        </p:nvSpPr>
        <p:spPr>
          <a:xfrm xmlns:a="http://schemas.openxmlformats.org/drawingml/2006/main">
            <a:off x="8860536" y="2414016"/>
            <a:ext cx="23774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B84"/>
                </a:solidFill>
                <a:latin typeface="Calibri"/>
                <a:ea typeface="Calibri"/>
                <a:cs typeface="Calibri"/>
              </a:rPr>
              <a:t>read issue record</a:t>
            </a:r>
          </a:p>
        </p:txBody>
      </p:sp>
      <p:sp>
        <p:nvSpPr>
          <p:cNvPr id="19" name="Shape 17">
            <a:extLst xmlns:a="http://schemas.openxmlformats.org/drawingml/2006/main">
              <a:ext uri="{FF2B5EF4-FFF2-40B4-BE49-F238E27FC236}">
                <a16:creationId xmlns:a16="http://schemas.microsoft.com/office/drawing/2014/main" id="{78AF11A8-0C22-49B2-BA17-A47A6A10F258}"/>
              </a:ext>
            </a:extLst>
          </p:cNvPr>
          <p:cNvSpPr>
            <a:spLocks xmlns:a="http://schemas.openxmlformats.org/drawingml/2006/main" noGrp="1"/>
          </p:cNvSpPr>
          <p:nvPr/>
        </p:nvSpPr>
        <p:spPr>
          <a:xfrm xmlns:a="http://schemas.openxmlformats.org/drawingml/2006/main">
            <a:off x="7013448" y="2798064"/>
            <a:ext cx="237744" cy="237744"/>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20" name="Text 18">
            <a:extLst xmlns:a="http://schemas.openxmlformats.org/drawingml/2006/main">
              <a:ext uri="{FF2B5EF4-FFF2-40B4-BE49-F238E27FC236}">
                <a16:creationId xmlns:a16="http://schemas.microsoft.com/office/drawing/2014/main" id="{1973CCE7-EC98-46A2-88F4-53F425622079}"/>
              </a:ext>
            </a:extLst>
          </p:cNvPr>
          <p:cNvSpPr>
            <a:spLocks xmlns:a="http://schemas.openxmlformats.org/drawingml/2006/main" noGrp="1"/>
          </p:cNvSpPr>
          <p:nvPr/>
        </p:nvSpPr>
        <p:spPr>
          <a:xfrm xmlns:a="http://schemas.openxmlformats.org/drawingml/2006/main">
            <a:off x="7013448" y="2798064"/>
            <a:ext cx="237744"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50" b="1">
                <a:solidFill>
                  <a:srgbClr val="FFFFFF"/>
                </a:solidFill>
                <a:latin typeface="Calibri"/>
                <a:ea typeface="Calibri"/>
                <a:cs typeface="Calibri"/>
              </a:rPr>
              <a:t>M</a:t>
            </a:r>
          </a:p>
        </p:txBody>
      </p:sp>
      <p:sp>
        <p:nvSpPr>
          <p:cNvPr id="21" name="Text 19">
            <a:extLst xmlns:a="http://schemas.openxmlformats.org/drawingml/2006/main">
              <a:ext uri="{FF2B5EF4-FFF2-40B4-BE49-F238E27FC236}">
                <a16:creationId xmlns:a16="http://schemas.microsoft.com/office/drawing/2014/main" id="{6EA6FC77-C48C-4ADF-AB30-1E781EA826BF}"/>
              </a:ext>
            </a:extLst>
          </p:cNvPr>
          <p:cNvSpPr>
            <a:spLocks xmlns:a="http://schemas.openxmlformats.org/drawingml/2006/main" noGrp="1"/>
          </p:cNvSpPr>
          <p:nvPr/>
        </p:nvSpPr>
        <p:spPr>
          <a:xfrm xmlns:a="http://schemas.openxmlformats.org/drawingml/2006/main">
            <a:off x="7342632" y="2779776"/>
            <a:ext cx="15544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b="1">
                <a:solidFill>
                  <a:srgbClr val="A93B2B"/>
                </a:solidFill>
                <a:latin typeface="Calibri"/>
                <a:ea typeface="Calibri"/>
                <a:cs typeface="Calibri"/>
              </a:rPr>
              <a:t>model request</a:t>
            </a:r>
          </a:p>
        </p:txBody>
      </p:sp>
      <p:sp>
        <p:nvSpPr>
          <p:cNvPr id="22" name="Text 20">
            <a:extLst xmlns:a="http://schemas.openxmlformats.org/drawingml/2006/main">
              <a:ext uri="{FF2B5EF4-FFF2-40B4-BE49-F238E27FC236}">
                <a16:creationId xmlns:a16="http://schemas.microsoft.com/office/drawing/2014/main" id="{3D475265-992B-4880-8851-52827B717AAF}"/>
              </a:ext>
            </a:extLst>
          </p:cNvPr>
          <p:cNvSpPr>
            <a:spLocks xmlns:a="http://schemas.openxmlformats.org/drawingml/2006/main" noGrp="1"/>
          </p:cNvSpPr>
          <p:nvPr/>
        </p:nvSpPr>
        <p:spPr>
          <a:xfrm xmlns:a="http://schemas.openxmlformats.org/drawingml/2006/main">
            <a:off x="8860536" y="2779776"/>
            <a:ext cx="23774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B84"/>
                </a:solidFill>
                <a:latin typeface="Calibri"/>
                <a:ea typeface="Calibri"/>
                <a:cs typeface="Calibri"/>
              </a:rPr>
              <a:t>select tool</a:t>
            </a:r>
          </a:p>
        </p:txBody>
      </p:sp>
      <p:sp>
        <p:nvSpPr>
          <p:cNvPr id="23" name="Shape 21">
            <a:extLst xmlns:a="http://schemas.openxmlformats.org/drawingml/2006/main">
              <a:ext uri="{FF2B5EF4-FFF2-40B4-BE49-F238E27FC236}">
                <a16:creationId xmlns:a16="http://schemas.microsoft.com/office/drawing/2014/main" id="{344C64CC-3DF8-436E-BF45-DBC92051C5CC}"/>
              </a:ext>
            </a:extLst>
          </p:cNvPr>
          <p:cNvSpPr>
            <a:spLocks xmlns:a="http://schemas.openxmlformats.org/drawingml/2006/main" noGrp="1"/>
          </p:cNvSpPr>
          <p:nvPr/>
        </p:nvSpPr>
        <p:spPr>
          <a:xfrm xmlns:a="http://schemas.openxmlformats.org/drawingml/2006/main">
            <a:off x="7013448" y="3163824"/>
            <a:ext cx="237744" cy="237744"/>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24" name="Text 22">
            <a:extLst xmlns:a="http://schemas.openxmlformats.org/drawingml/2006/main">
              <a:ext uri="{FF2B5EF4-FFF2-40B4-BE49-F238E27FC236}">
                <a16:creationId xmlns:a16="http://schemas.microsoft.com/office/drawing/2014/main" id="{D9B9F2EE-22EE-45E6-AC65-80CA7B881717}"/>
              </a:ext>
            </a:extLst>
          </p:cNvPr>
          <p:cNvSpPr>
            <a:spLocks xmlns:a="http://schemas.openxmlformats.org/drawingml/2006/main" noGrp="1"/>
          </p:cNvSpPr>
          <p:nvPr/>
        </p:nvSpPr>
        <p:spPr>
          <a:xfrm xmlns:a="http://schemas.openxmlformats.org/drawingml/2006/main">
            <a:off x="7013448" y="3163824"/>
            <a:ext cx="237744"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50" b="1">
                <a:solidFill>
                  <a:srgbClr val="FFFFFF"/>
                </a:solidFill>
                <a:latin typeface="Calibri"/>
                <a:ea typeface="Calibri"/>
                <a:cs typeface="Calibri"/>
              </a:rPr>
              <a:t>T</a:t>
            </a:r>
          </a:p>
        </p:txBody>
      </p:sp>
      <p:sp>
        <p:nvSpPr>
          <p:cNvPr id="25" name="Text 23">
            <a:extLst xmlns:a="http://schemas.openxmlformats.org/drawingml/2006/main">
              <a:ext uri="{FF2B5EF4-FFF2-40B4-BE49-F238E27FC236}">
                <a16:creationId xmlns:a16="http://schemas.microsoft.com/office/drawing/2014/main" id="{7A38B241-F8CF-48F8-9F4F-5197CC2F40CC}"/>
              </a:ext>
            </a:extLst>
          </p:cNvPr>
          <p:cNvSpPr>
            <a:spLocks xmlns:a="http://schemas.openxmlformats.org/drawingml/2006/main" noGrp="1"/>
          </p:cNvSpPr>
          <p:nvPr/>
        </p:nvSpPr>
        <p:spPr>
          <a:xfrm xmlns:a="http://schemas.openxmlformats.org/drawingml/2006/main">
            <a:off x="7342632" y="3145536"/>
            <a:ext cx="15544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0E1E3A"/>
                </a:solidFill>
                <a:latin typeface="Calibri"/>
                <a:ea typeface="Calibri"/>
                <a:cs typeface="Calibri"/>
              </a:rPr>
              <a:t>tool call</a:t>
            </a:r>
          </a:p>
        </p:txBody>
      </p:sp>
      <p:sp>
        <p:nvSpPr>
          <p:cNvPr id="26" name="Text 24">
            <a:extLst xmlns:a="http://schemas.openxmlformats.org/drawingml/2006/main">
              <a:ext uri="{FF2B5EF4-FFF2-40B4-BE49-F238E27FC236}">
                <a16:creationId xmlns:a16="http://schemas.microsoft.com/office/drawing/2014/main" id="{21A473E9-8676-439B-B601-54549B0BB78A}"/>
              </a:ext>
            </a:extLst>
          </p:cNvPr>
          <p:cNvSpPr>
            <a:spLocks xmlns:a="http://schemas.openxmlformats.org/drawingml/2006/main" noGrp="1"/>
          </p:cNvSpPr>
          <p:nvPr/>
        </p:nvSpPr>
        <p:spPr>
          <a:xfrm xmlns:a="http://schemas.openxmlformats.org/drawingml/2006/main">
            <a:off x="8860536" y="3145536"/>
            <a:ext cx="23774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B84"/>
                </a:solidFill>
                <a:latin typeface="Calibri"/>
                <a:ea typeface="Calibri"/>
                <a:cs typeface="Calibri"/>
              </a:rPr>
              <a:t>read labels</a:t>
            </a:r>
          </a:p>
        </p:txBody>
      </p:sp>
      <p:sp>
        <p:nvSpPr>
          <p:cNvPr id="27" name="Shape 25">
            <a:extLst xmlns:a="http://schemas.openxmlformats.org/drawingml/2006/main">
              <a:ext uri="{FF2B5EF4-FFF2-40B4-BE49-F238E27FC236}">
                <a16:creationId xmlns:a16="http://schemas.microsoft.com/office/drawing/2014/main" id="{597953E1-77F2-4FF7-9B52-D4798CB75710}"/>
              </a:ext>
            </a:extLst>
          </p:cNvPr>
          <p:cNvSpPr>
            <a:spLocks xmlns:a="http://schemas.openxmlformats.org/drawingml/2006/main" noGrp="1"/>
          </p:cNvSpPr>
          <p:nvPr/>
        </p:nvSpPr>
        <p:spPr>
          <a:xfrm xmlns:a="http://schemas.openxmlformats.org/drawingml/2006/main">
            <a:off x="7013448" y="3529584"/>
            <a:ext cx="237744" cy="237744"/>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28" name="Text 26">
            <a:extLst xmlns:a="http://schemas.openxmlformats.org/drawingml/2006/main">
              <a:ext uri="{FF2B5EF4-FFF2-40B4-BE49-F238E27FC236}">
                <a16:creationId xmlns:a16="http://schemas.microsoft.com/office/drawing/2014/main" id="{809A1686-2727-4ECC-98EC-376816AF571B}"/>
              </a:ext>
            </a:extLst>
          </p:cNvPr>
          <p:cNvSpPr>
            <a:spLocks xmlns:a="http://schemas.openxmlformats.org/drawingml/2006/main" noGrp="1"/>
          </p:cNvSpPr>
          <p:nvPr/>
        </p:nvSpPr>
        <p:spPr>
          <a:xfrm xmlns:a="http://schemas.openxmlformats.org/drawingml/2006/main">
            <a:off x="7013448" y="3529584"/>
            <a:ext cx="237744"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50" b="1">
                <a:solidFill>
                  <a:srgbClr val="FFFFFF"/>
                </a:solidFill>
                <a:latin typeface="Calibri"/>
                <a:ea typeface="Calibri"/>
                <a:cs typeface="Calibri"/>
              </a:rPr>
              <a:t>M</a:t>
            </a:r>
          </a:p>
        </p:txBody>
      </p:sp>
      <p:sp>
        <p:nvSpPr>
          <p:cNvPr id="29" name="Text 27">
            <a:extLst xmlns:a="http://schemas.openxmlformats.org/drawingml/2006/main">
              <a:ext uri="{FF2B5EF4-FFF2-40B4-BE49-F238E27FC236}">
                <a16:creationId xmlns:a16="http://schemas.microsoft.com/office/drawing/2014/main" id="{1BE58250-F177-46D3-98F8-22983012C696}"/>
              </a:ext>
            </a:extLst>
          </p:cNvPr>
          <p:cNvSpPr>
            <a:spLocks xmlns:a="http://schemas.openxmlformats.org/drawingml/2006/main" noGrp="1"/>
          </p:cNvSpPr>
          <p:nvPr/>
        </p:nvSpPr>
        <p:spPr>
          <a:xfrm xmlns:a="http://schemas.openxmlformats.org/drawingml/2006/main">
            <a:off x="7342632" y="3511296"/>
            <a:ext cx="15544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b="1">
                <a:solidFill>
                  <a:srgbClr val="A93B2B"/>
                </a:solidFill>
                <a:latin typeface="Calibri"/>
                <a:ea typeface="Calibri"/>
                <a:cs typeface="Calibri"/>
              </a:rPr>
              <a:t>model request</a:t>
            </a:r>
          </a:p>
        </p:txBody>
      </p:sp>
      <p:sp>
        <p:nvSpPr>
          <p:cNvPr id="30" name="Text 28">
            <a:extLst xmlns:a="http://schemas.openxmlformats.org/drawingml/2006/main">
              <a:ext uri="{FF2B5EF4-FFF2-40B4-BE49-F238E27FC236}">
                <a16:creationId xmlns:a16="http://schemas.microsoft.com/office/drawing/2014/main" id="{8FF8428D-A347-4D23-8CEB-06755335AD9E}"/>
              </a:ext>
            </a:extLst>
          </p:cNvPr>
          <p:cNvSpPr>
            <a:spLocks xmlns:a="http://schemas.openxmlformats.org/drawingml/2006/main" noGrp="1"/>
          </p:cNvSpPr>
          <p:nvPr/>
        </p:nvSpPr>
        <p:spPr>
          <a:xfrm xmlns:a="http://schemas.openxmlformats.org/drawingml/2006/main">
            <a:off x="8860536" y="3511296"/>
            <a:ext cx="23774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B84"/>
                </a:solidFill>
                <a:latin typeface="Calibri"/>
                <a:ea typeface="Calibri"/>
                <a:cs typeface="Calibri"/>
              </a:rPr>
              <a:t>select tool</a:t>
            </a:r>
          </a:p>
        </p:txBody>
      </p:sp>
      <p:sp>
        <p:nvSpPr>
          <p:cNvPr id="31" name="Shape 29">
            <a:extLst xmlns:a="http://schemas.openxmlformats.org/drawingml/2006/main">
              <a:ext uri="{FF2B5EF4-FFF2-40B4-BE49-F238E27FC236}">
                <a16:creationId xmlns:a16="http://schemas.microsoft.com/office/drawing/2014/main" id="{8BB25EAB-6788-4EE6-B8F5-776F0B74EADB}"/>
              </a:ext>
            </a:extLst>
          </p:cNvPr>
          <p:cNvSpPr>
            <a:spLocks xmlns:a="http://schemas.openxmlformats.org/drawingml/2006/main" noGrp="1"/>
          </p:cNvSpPr>
          <p:nvPr/>
        </p:nvSpPr>
        <p:spPr>
          <a:xfrm xmlns:a="http://schemas.openxmlformats.org/drawingml/2006/main">
            <a:off x="7013448" y="3895344"/>
            <a:ext cx="237744" cy="237744"/>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32" name="Text 30">
            <a:extLst xmlns:a="http://schemas.openxmlformats.org/drawingml/2006/main">
              <a:ext uri="{FF2B5EF4-FFF2-40B4-BE49-F238E27FC236}">
                <a16:creationId xmlns:a16="http://schemas.microsoft.com/office/drawing/2014/main" id="{FA365978-7EA2-44FC-A698-9505D91539F0}"/>
              </a:ext>
            </a:extLst>
          </p:cNvPr>
          <p:cNvSpPr>
            <a:spLocks xmlns:a="http://schemas.openxmlformats.org/drawingml/2006/main" noGrp="1"/>
          </p:cNvSpPr>
          <p:nvPr/>
        </p:nvSpPr>
        <p:spPr>
          <a:xfrm xmlns:a="http://schemas.openxmlformats.org/drawingml/2006/main">
            <a:off x="7013448" y="3895344"/>
            <a:ext cx="237744"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50" b="1">
                <a:solidFill>
                  <a:srgbClr val="FFFFFF"/>
                </a:solidFill>
                <a:latin typeface="Calibri"/>
                <a:ea typeface="Calibri"/>
                <a:cs typeface="Calibri"/>
              </a:rPr>
              <a:t>T</a:t>
            </a:r>
          </a:p>
        </p:txBody>
      </p:sp>
      <p:sp>
        <p:nvSpPr>
          <p:cNvPr id="33" name="Text 31">
            <a:extLst xmlns:a="http://schemas.openxmlformats.org/drawingml/2006/main">
              <a:ext uri="{FF2B5EF4-FFF2-40B4-BE49-F238E27FC236}">
                <a16:creationId xmlns:a16="http://schemas.microsoft.com/office/drawing/2014/main" id="{228698B0-8811-4894-84D8-6B0DEE949A9A}"/>
              </a:ext>
            </a:extLst>
          </p:cNvPr>
          <p:cNvSpPr>
            <a:spLocks xmlns:a="http://schemas.openxmlformats.org/drawingml/2006/main" noGrp="1"/>
          </p:cNvSpPr>
          <p:nvPr/>
        </p:nvSpPr>
        <p:spPr>
          <a:xfrm xmlns:a="http://schemas.openxmlformats.org/drawingml/2006/main">
            <a:off x="7342632" y="3877056"/>
            <a:ext cx="15544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a:solidFill>
                  <a:srgbClr val="0E1E3A"/>
                </a:solidFill>
                <a:latin typeface="Calibri"/>
                <a:ea typeface="Calibri"/>
                <a:cs typeface="Calibri"/>
              </a:rPr>
              <a:t>tool call</a:t>
            </a:r>
          </a:p>
        </p:txBody>
      </p:sp>
      <p:sp>
        <p:nvSpPr>
          <p:cNvPr id="34" name="Text 32">
            <a:extLst xmlns:a="http://schemas.openxmlformats.org/drawingml/2006/main">
              <a:ext uri="{FF2B5EF4-FFF2-40B4-BE49-F238E27FC236}">
                <a16:creationId xmlns:a16="http://schemas.microsoft.com/office/drawing/2014/main" id="{4CDE18E5-A478-4FF1-930F-EFB3F77FE72C}"/>
              </a:ext>
            </a:extLst>
          </p:cNvPr>
          <p:cNvSpPr>
            <a:spLocks xmlns:a="http://schemas.openxmlformats.org/drawingml/2006/main" noGrp="1"/>
          </p:cNvSpPr>
          <p:nvPr/>
        </p:nvSpPr>
        <p:spPr>
          <a:xfrm xmlns:a="http://schemas.openxmlformats.org/drawingml/2006/main">
            <a:off x="8860536" y="3877056"/>
            <a:ext cx="23774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B84"/>
                </a:solidFill>
                <a:latin typeface="Calibri"/>
                <a:ea typeface="Calibri"/>
                <a:cs typeface="Calibri"/>
              </a:rPr>
              <a:t>read 3 comments</a:t>
            </a:r>
          </a:p>
        </p:txBody>
      </p:sp>
      <p:sp>
        <p:nvSpPr>
          <p:cNvPr id="35" name="Shape 33">
            <a:extLst xmlns:a="http://schemas.openxmlformats.org/drawingml/2006/main">
              <a:ext uri="{FF2B5EF4-FFF2-40B4-BE49-F238E27FC236}">
                <a16:creationId xmlns:a16="http://schemas.microsoft.com/office/drawing/2014/main" id="{6C859DAD-36BC-4CB0-9294-74C887620015}"/>
              </a:ext>
            </a:extLst>
          </p:cNvPr>
          <p:cNvSpPr>
            <a:spLocks xmlns:a="http://schemas.openxmlformats.org/drawingml/2006/main" noGrp="1"/>
          </p:cNvSpPr>
          <p:nvPr/>
        </p:nvSpPr>
        <p:spPr>
          <a:xfrm xmlns:a="http://schemas.openxmlformats.org/drawingml/2006/main">
            <a:off x="7013448" y="4261104"/>
            <a:ext cx="237744" cy="237744"/>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36" name="Text 34">
            <a:extLst xmlns:a="http://schemas.openxmlformats.org/drawingml/2006/main">
              <a:ext uri="{FF2B5EF4-FFF2-40B4-BE49-F238E27FC236}">
                <a16:creationId xmlns:a16="http://schemas.microsoft.com/office/drawing/2014/main" id="{AE4AB8E7-3BBA-45FE-847C-BF9CD1CC26BF}"/>
              </a:ext>
            </a:extLst>
          </p:cNvPr>
          <p:cNvSpPr>
            <a:spLocks xmlns:a="http://schemas.openxmlformats.org/drawingml/2006/main" noGrp="1"/>
          </p:cNvSpPr>
          <p:nvPr/>
        </p:nvSpPr>
        <p:spPr>
          <a:xfrm xmlns:a="http://schemas.openxmlformats.org/drawingml/2006/main">
            <a:off x="7013448" y="4261104"/>
            <a:ext cx="237744"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50" b="1">
                <a:solidFill>
                  <a:srgbClr val="FFFFFF"/>
                </a:solidFill>
                <a:latin typeface="Calibri"/>
                <a:ea typeface="Calibri"/>
                <a:cs typeface="Calibri"/>
              </a:rPr>
              <a:t>M</a:t>
            </a:r>
          </a:p>
        </p:txBody>
      </p:sp>
      <p:sp>
        <p:nvSpPr>
          <p:cNvPr id="37" name="Text 35">
            <a:extLst xmlns:a="http://schemas.openxmlformats.org/drawingml/2006/main">
              <a:ext uri="{FF2B5EF4-FFF2-40B4-BE49-F238E27FC236}">
                <a16:creationId xmlns:a16="http://schemas.microsoft.com/office/drawing/2014/main" id="{278C9B5C-AEFB-4BFA-B9F6-651FA37DE1ED}"/>
              </a:ext>
            </a:extLst>
          </p:cNvPr>
          <p:cNvSpPr>
            <a:spLocks xmlns:a="http://schemas.openxmlformats.org/drawingml/2006/main" noGrp="1"/>
          </p:cNvSpPr>
          <p:nvPr/>
        </p:nvSpPr>
        <p:spPr>
          <a:xfrm xmlns:a="http://schemas.openxmlformats.org/drawingml/2006/main">
            <a:off x="7342632" y="4242816"/>
            <a:ext cx="15544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50" b="1">
                <a:solidFill>
                  <a:srgbClr val="A93B2B"/>
                </a:solidFill>
                <a:latin typeface="Calibri"/>
                <a:ea typeface="Calibri"/>
                <a:cs typeface="Calibri"/>
              </a:rPr>
              <a:t>model request</a:t>
            </a:r>
          </a:p>
        </p:txBody>
      </p:sp>
      <p:sp>
        <p:nvSpPr>
          <p:cNvPr id="38" name="Text 36">
            <a:extLst xmlns:a="http://schemas.openxmlformats.org/drawingml/2006/main">
              <a:ext uri="{FF2B5EF4-FFF2-40B4-BE49-F238E27FC236}">
                <a16:creationId xmlns:a16="http://schemas.microsoft.com/office/drawing/2014/main" id="{DE92498A-A8B9-4854-8198-E8587FF1E4C0}"/>
              </a:ext>
            </a:extLst>
          </p:cNvPr>
          <p:cNvSpPr>
            <a:spLocks xmlns:a="http://schemas.openxmlformats.org/drawingml/2006/main" noGrp="1"/>
          </p:cNvSpPr>
          <p:nvPr/>
        </p:nvSpPr>
        <p:spPr>
          <a:xfrm xmlns:a="http://schemas.openxmlformats.org/drawingml/2006/main">
            <a:off x="8860536" y="4242816"/>
            <a:ext cx="23774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a:solidFill>
                  <a:srgbClr val="5A6B84"/>
                </a:solidFill>
                <a:latin typeface="Calibri"/>
                <a:ea typeface="Calibri"/>
                <a:cs typeface="Calibri"/>
              </a:rPr>
              <a:t>render answer</a:t>
            </a:r>
          </a:p>
        </p:txBody>
      </p:sp>
      <p:sp>
        <p:nvSpPr>
          <p:cNvPr id="39" name="Shape 37">
            <a:extLst xmlns:a="http://schemas.openxmlformats.org/drawingml/2006/main">
              <a:ext uri="{FF2B5EF4-FFF2-40B4-BE49-F238E27FC236}">
                <a16:creationId xmlns:a16="http://schemas.microsoft.com/office/drawing/2014/main" id="{871D6144-8062-4A85-975C-C49B50692102}"/>
              </a:ext>
            </a:extLst>
          </p:cNvPr>
          <p:cNvSpPr>
            <a:spLocks xmlns:a="http://schemas.openxmlformats.org/drawingml/2006/main" noGrp="1"/>
          </p:cNvSpPr>
          <p:nvPr/>
        </p:nvSpPr>
        <p:spPr>
          <a:xfrm xmlns:a="http://schemas.openxmlformats.org/drawingml/2006/main">
            <a:off x="7013448" y="4590288"/>
            <a:ext cx="4242816" cy="0"/>
          </a:xfrm>
          <a:prstGeom xmlns:a="http://schemas.openxmlformats.org/drawingml/2006/main" prst="line">
            <a:avLst/>
          </a:prstGeom>
          <a:noFill xmlns:a="http://schemas.openxmlformats.org/drawingml/2006/main"/>
          <a:ln xmlns:a="http://schemas.openxmlformats.org/drawingml/2006/main" w="12700">
            <a:solidFill>
              <a:srgbClr val="D5E0EB"/>
            </a:solidFill>
            <a:prstDash val="solid"/>
          </a:ln>
        </p:spPr>
        <p:txBody>
          <a:bodyPr xmlns:a="http://schemas.openxmlformats.org/drawingml/2006/main"/>
          <a:lstStyle xmlns:a="http://schemas.openxmlformats.org/drawingml/2006/main"/>
          <a:p xmlns:a="http://schemas.openxmlformats.org/drawingml/2006/main"/>
        </p:txBody>
      </p:sp>
      <p:sp>
        <p:nvSpPr>
          <p:cNvPr id="40" name="Text 38">
            <a:extLst xmlns:a="http://schemas.openxmlformats.org/drawingml/2006/main">
              <a:ext uri="{FF2B5EF4-FFF2-40B4-BE49-F238E27FC236}">
                <a16:creationId xmlns:a16="http://schemas.microsoft.com/office/drawing/2014/main" id="{F618B81E-175A-428D-906B-7122D30397D0}"/>
              </a:ext>
            </a:extLst>
          </p:cNvPr>
          <p:cNvSpPr>
            <a:spLocks xmlns:a="http://schemas.openxmlformats.org/drawingml/2006/main" noGrp="1"/>
          </p:cNvSpPr>
          <p:nvPr/>
        </p:nvSpPr>
        <p:spPr>
          <a:xfrm xmlns:a="http://schemas.openxmlformats.org/drawingml/2006/main">
            <a:off x="7013448" y="4681728"/>
            <a:ext cx="4242816" cy="2743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150" b="1">
                <a:solidFill>
                  <a:srgbClr val="0E1E3A"/>
                </a:solidFill>
                <a:latin typeface="Calibri"/>
                <a:ea typeface="Calibri"/>
                <a:cs typeface="Calibri"/>
              </a:rPr>
              <a:t>4 provider responses  ·  3 read-only tool calls</a:t>
            </a:r>
          </a:p>
        </p:txBody>
      </p:sp>
      <p:sp>
        <p:nvSpPr>
          <p:cNvPr id="41" name="Text 39">
            <a:extLst xmlns:a="http://schemas.openxmlformats.org/drawingml/2006/main">
              <a:ext uri="{FF2B5EF4-FFF2-40B4-BE49-F238E27FC236}">
                <a16:creationId xmlns:a16="http://schemas.microsoft.com/office/drawing/2014/main" id="{8A2B2EA9-7DD3-4FCE-85DD-9D799A001BA1}"/>
              </a:ext>
            </a:extLst>
          </p:cNvPr>
          <p:cNvSpPr>
            <a:spLocks xmlns:a="http://schemas.openxmlformats.org/drawingml/2006/main" noGrp="1"/>
          </p:cNvSpPr>
          <p:nvPr/>
        </p:nvSpPr>
        <p:spPr>
          <a:xfrm xmlns:a="http://schemas.openxmlformats.org/drawingml/2006/main">
            <a:off x="640080" y="5257800"/>
            <a:ext cx="2651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100" b="1">
                <a:solidFill>
                  <a:srgbClr val="0E1E3A"/>
                </a:solidFill>
                <a:latin typeface="Cambria"/>
                <a:ea typeface="Cambria"/>
                <a:cs typeface="Cambria"/>
              </a:rPr>
              <a:t>4.0</a:t>
            </a:r>
          </a:p>
        </p:txBody>
      </p:sp>
      <p:sp>
        <p:nvSpPr>
          <p:cNvPr id="42" name="Text 40">
            <a:extLst xmlns:a="http://schemas.openxmlformats.org/drawingml/2006/main">
              <a:ext uri="{FF2B5EF4-FFF2-40B4-BE49-F238E27FC236}">
                <a16:creationId xmlns:a16="http://schemas.microsoft.com/office/drawing/2014/main" id="{5ACDAC87-381E-4944-A4F2-E3F3A47D2F3D}"/>
              </a:ext>
            </a:extLst>
          </p:cNvPr>
          <p:cNvSpPr>
            <a:spLocks xmlns:a="http://schemas.openxmlformats.org/drawingml/2006/main" noGrp="1"/>
          </p:cNvSpPr>
          <p:nvPr/>
        </p:nvSpPr>
        <p:spPr>
          <a:xfrm xmlns:a="http://schemas.openxmlformats.org/drawingml/2006/main">
            <a:off x="640080" y="5650992"/>
            <a:ext cx="265176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a:solidFill>
                  <a:srgbClr val="5A6B84"/>
                </a:solidFill>
                <a:latin typeface="Calibri"/>
                <a:ea typeface="Calibri"/>
                <a:cs typeface="Calibri"/>
              </a:rPr>
              <a:t>requests</a:t>
            </a:r>
          </a:p>
        </p:txBody>
      </p:sp>
      <p:sp>
        <p:nvSpPr>
          <p:cNvPr id="43" name="Text 41">
            <a:extLst xmlns:a="http://schemas.openxmlformats.org/drawingml/2006/main">
              <a:ext uri="{FF2B5EF4-FFF2-40B4-BE49-F238E27FC236}">
                <a16:creationId xmlns:a16="http://schemas.microsoft.com/office/drawing/2014/main" id="{887BEE60-8E8E-4173-ABDE-3716655E5F50}"/>
              </a:ext>
            </a:extLst>
          </p:cNvPr>
          <p:cNvSpPr>
            <a:spLocks xmlns:a="http://schemas.openxmlformats.org/drawingml/2006/main" noGrp="1"/>
          </p:cNvSpPr>
          <p:nvPr/>
        </p:nvSpPr>
        <p:spPr>
          <a:xfrm xmlns:a="http://schemas.openxmlformats.org/drawingml/2006/main">
            <a:off x="3367964" y="5257800"/>
            <a:ext cx="2651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100" b="1">
                <a:solidFill>
                  <a:srgbClr val="0E1E3A"/>
                </a:solidFill>
                <a:latin typeface="Cambria"/>
                <a:ea typeface="Cambria"/>
                <a:cs typeface="Cambria"/>
              </a:rPr>
              <a:t>4,259</a:t>
            </a:r>
          </a:p>
        </p:txBody>
      </p:sp>
      <p:sp>
        <p:nvSpPr>
          <p:cNvPr id="44" name="Text 42">
            <a:extLst xmlns:a="http://schemas.openxmlformats.org/drawingml/2006/main">
              <a:ext uri="{FF2B5EF4-FFF2-40B4-BE49-F238E27FC236}">
                <a16:creationId xmlns:a16="http://schemas.microsoft.com/office/drawing/2014/main" id="{3F95B0EB-4842-49D4-8145-B411AD98C6EB}"/>
              </a:ext>
            </a:extLst>
          </p:cNvPr>
          <p:cNvSpPr>
            <a:spLocks xmlns:a="http://schemas.openxmlformats.org/drawingml/2006/main" noGrp="1"/>
          </p:cNvSpPr>
          <p:nvPr/>
        </p:nvSpPr>
        <p:spPr>
          <a:xfrm xmlns:a="http://schemas.openxmlformats.org/drawingml/2006/main">
            <a:off x="3367964" y="5650992"/>
            <a:ext cx="265176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a:solidFill>
                  <a:srgbClr val="5A6B84"/>
                </a:solidFill>
                <a:latin typeface="Calibri"/>
                <a:ea typeface="Calibri"/>
                <a:cs typeface="Calibri"/>
              </a:rPr>
              <a:t>tokens</a:t>
            </a:r>
          </a:p>
        </p:txBody>
      </p:sp>
      <p:sp>
        <p:nvSpPr>
          <p:cNvPr id="45" name="Text 43">
            <a:extLst xmlns:a="http://schemas.openxmlformats.org/drawingml/2006/main">
              <a:ext uri="{FF2B5EF4-FFF2-40B4-BE49-F238E27FC236}">
                <a16:creationId xmlns:a16="http://schemas.microsoft.com/office/drawing/2014/main" id="{4B60C8F7-9933-4AF9-9959-8508C9E7832D}"/>
              </a:ext>
            </a:extLst>
          </p:cNvPr>
          <p:cNvSpPr>
            <a:spLocks xmlns:a="http://schemas.openxmlformats.org/drawingml/2006/main" noGrp="1"/>
          </p:cNvSpPr>
          <p:nvPr/>
        </p:nvSpPr>
        <p:spPr>
          <a:xfrm xmlns:a="http://schemas.openxmlformats.org/drawingml/2006/main">
            <a:off x="6095848" y="5257800"/>
            <a:ext cx="2651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100" b="1">
                <a:solidFill>
                  <a:srgbClr val="0E1E3A"/>
                </a:solidFill>
                <a:latin typeface="Cambria"/>
                <a:ea typeface="Cambria"/>
                <a:cs typeface="Cambria"/>
              </a:rPr>
              <a:t>6.16 s</a:t>
            </a:r>
          </a:p>
        </p:txBody>
      </p:sp>
      <p:sp>
        <p:nvSpPr>
          <p:cNvPr id="46" name="Text 44">
            <a:extLst xmlns:a="http://schemas.openxmlformats.org/drawingml/2006/main">
              <a:ext uri="{FF2B5EF4-FFF2-40B4-BE49-F238E27FC236}">
                <a16:creationId xmlns:a16="http://schemas.microsoft.com/office/drawing/2014/main" id="{62D39816-AAE7-4443-945D-68255C28C834}"/>
              </a:ext>
            </a:extLst>
          </p:cNvPr>
          <p:cNvSpPr>
            <a:spLocks xmlns:a="http://schemas.openxmlformats.org/drawingml/2006/main" noGrp="1"/>
          </p:cNvSpPr>
          <p:nvPr/>
        </p:nvSpPr>
        <p:spPr>
          <a:xfrm xmlns:a="http://schemas.openxmlformats.org/drawingml/2006/main">
            <a:off x="6095848" y="5650992"/>
            <a:ext cx="265176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a:solidFill>
                  <a:srgbClr val="5A6B84"/>
                </a:solidFill>
                <a:latin typeface="Calibri"/>
                <a:ea typeface="Calibri"/>
                <a:cs typeface="Calibri"/>
              </a:rPr>
              <a:t>wall time</a:t>
            </a:r>
          </a:p>
        </p:txBody>
      </p:sp>
      <p:sp>
        <p:nvSpPr>
          <p:cNvPr id="47" name="Text 45">
            <a:extLst xmlns:a="http://schemas.openxmlformats.org/drawingml/2006/main">
              <a:ext uri="{FF2B5EF4-FFF2-40B4-BE49-F238E27FC236}">
                <a16:creationId xmlns:a16="http://schemas.microsoft.com/office/drawing/2014/main" id="{35D7E541-2EE7-4294-880A-7861216D8994}"/>
              </a:ext>
            </a:extLst>
          </p:cNvPr>
          <p:cNvSpPr>
            <a:spLocks xmlns:a="http://schemas.openxmlformats.org/drawingml/2006/main" noGrp="1"/>
          </p:cNvSpPr>
          <p:nvPr/>
        </p:nvSpPr>
        <p:spPr>
          <a:xfrm xmlns:a="http://schemas.openxmlformats.org/drawingml/2006/main">
            <a:off x="8823731" y="5257800"/>
            <a:ext cx="2651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100" b="1">
                <a:solidFill>
                  <a:srgbClr val="0E1E3A"/>
                </a:solidFill>
                <a:latin typeface="Cambria"/>
                <a:ea typeface="Cambria"/>
                <a:cs typeface="Cambria"/>
              </a:rPr>
              <a:t>$0.00087</a:t>
            </a:r>
          </a:p>
        </p:txBody>
      </p:sp>
      <p:sp>
        <p:nvSpPr>
          <p:cNvPr id="48" name="Text 46">
            <a:extLst xmlns:a="http://schemas.openxmlformats.org/drawingml/2006/main">
              <a:ext uri="{FF2B5EF4-FFF2-40B4-BE49-F238E27FC236}">
                <a16:creationId xmlns:a16="http://schemas.microsoft.com/office/drawing/2014/main" id="{8E308A33-451D-49C7-8769-1B1C8629F89D}"/>
              </a:ext>
            </a:extLst>
          </p:cNvPr>
          <p:cNvSpPr>
            <a:spLocks xmlns:a="http://schemas.openxmlformats.org/drawingml/2006/main" noGrp="1"/>
          </p:cNvSpPr>
          <p:nvPr/>
        </p:nvSpPr>
        <p:spPr>
          <a:xfrm xmlns:a="http://schemas.openxmlformats.org/drawingml/2006/main">
            <a:off x="8823731" y="5650992"/>
            <a:ext cx="265176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a:solidFill>
                  <a:srgbClr val="5A6B84"/>
                </a:solidFill>
                <a:latin typeface="Calibri"/>
                <a:ea typeface="Calibri"/>
                <a:cs typeface="Calibri"/>
              </a:rPr>
              <a:t>per episode</a:t>
            </a:r>
          </a:p>
        </p:txBody>
      </p:sp>
    </p:spTree>
    <p:extLst>
      <p:ext uri="{BB962C8B-B14F-4D97-AF65-F5344CB8AC3E}">
        <p14:creationId xmlns:p14="http://schemas.microsoft.com/office/powerpoint/2010/main" val="182425806"/>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E297D43-1CF0-44D0-889A-2DF13C2C6656}"/>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54B39850-040F-4598-8805-BAD39476F5CD}"/>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5</a:t>
            </a:r>
          </a:p>
        </p:txBody>
      </p:sp>
      <p:sp>
        <p:nvSpPr>
          <p:cNvPr id="4" name="Text 2">
            <a:extLst xmlns:a="http://schemas.openxmlformats.org/drawingml/2006/main">
              <a:ext uri="{FF2B5EF4-FFF2-40B4-BE49-F238E27FC236}">
                <a16:creationId xmlns:a16="http://schemas.microsoft.com/office/drawing/2014/main" id="{DDA50451-75D4-46FA-8217-6744CC2BF192}"/>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MOTIVATION  ·  WHY THIS IS NOT CACHING  ·  §1 AND §2.1</a:t>
            </a:r>
          </a:p>
        </p:txBody>
      </p:sp>
      <p:sp>
        <p:nvSpPr>
          <p:cNvPr id="5" name="Text 3">
            <a:extLst xmlns:a="http://schemas.openxmlformats.org/drawingml/2006/main">
              <a:ext uri="{FF2B5EF4-FFF2-40B4-BE49-F238E27FC236}">
                <a16:creationId xmlns:a16="http://schemas.microsoft.com/office/drawing/2014/main" id="{69F4269C-E352-46AC-ADB6-E4D83F090E8F}"/>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Four hazards a cache cannot see</a:t>
            </a:r>
          </a:p>
        </p:txBody>
      </p:sp>
      <p:sp>
        <p:nvSpPr>
          <p:cNvPr id="6" name="Shape 4">
            <a:extLst xmlns:a="http://schemas.openxmlformats.org/drawingml/2006/main">
              <a:ext uri="{FF2B5EF4-FFF2-40B4-BE49-F238E27FC236}">
                <a16:creationId xmlns:a16="http://schemas.microsoft.com/office/drawing/2014/main" id="{5DF89634-3920-424A-A5BE-2C234472F21A}"/>
              </a:ext>
            </a:extLst>
          </p:cNvPr>
          <p:cNvSpPr>
            <a:spLocks xmlns:a="http://schemas.openxmlformats.org/drawingml/2006/main" noGrp="1"/>
          </p:cNvSpPr>
          <p:nvPr/>
        </p:nvSpPr>
        <p:spPr>
          <a:xfrm xmlns:a="http://schemas.openxmlformats.org/drawingml/2006/main">
            <a:off x="640080" y="1463040"/>
            <a:ext cx="5300320" cy="1481328"/>
          </a:xfrm>
          <a:prstGeom xmlns:a="http://schemas.openxmlformats.org/drawingml/2006/main" prst="roundRect">
            <a:avLst>
              <a:gd name="adj" fmla="val 308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7" name="Shape 5">
            <a:extLst xmlns:a="http://schemas.openxmlformats.org/drawingml/2006/main">
              <a:ext uri="{FF2B5EF4-FFF2-40B4-BE49-F238E27FC236}">
                <a16:creationId xmlns:a16="http://schemas.microsoft.com/office/drawing/2014/main" id="{DB9B9608-DCE4-4915-ABD0-608DFBD2CAC0}"/>
              </a:ext>
            </a:extLst>
          </p:cNvPr>
          <p:cNvSpPr>
            <a:spLocks xmlns:a="http://schemas.openxmlformats.org/drawingml/2006/main" noGrp="1"/>
          </p:cNvSpPr>
          <p:nvPr/>
        </p:nvSpPr>
        <p:spPr>
          <a:xfrm xmlns:a="http://schemas.openxmlformats.org/drawingml/2006/main">
            <a:off x="914400" y="1719072"/>
            <a:ext cx="365760" cy="365760"/>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8" name="Text 6">
            <a:extLst xmlns:a="http://schemas.openxmlformats.org/drawingml/2006/main">
              <a:ext uri="{FF2B5EF4-FFF2-40B4-BE49-F238E27FC236}">
                <a16:creationId xmlns:a16="http://schemas.microsoft.com/office/drawing/2014/main" id="{BA627C36-E9E1-4324-9BE3-FF20C39C9DA2}"/>
              </a:ext>
            </a:extLst>
          </p:cNvPr>
          <p:cNvSpPr>
            <a:spLocks xmlns:a="http://schemas.openxmlformats.org/drawingml/2006/main" noGrp="1"/>
          </p:cNvSpPr>
          <p:nvPr/>
        </p:nvSpPr>
        <p:spPr>
          <a:xfrm xmlns:a="http://schemas.openxmlformats.org/drawingml/2006/main">
            <a:off x="914400" y="1719072"/>
            <a:ext cx="365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200" b="1">
                <a:solidFill>
                  <a:srgbClr val="FFFFFF"/>
                </a:solidFill>
                <a:latin typeface="Calibri"/>
                <a:ea typeface="Calibri"/>
                <a:cs typeface="Calibri"/>
              </a:rPr>
              <a:t>✕</a:t>
            </a:r>
          </a:p>
        </p:txBody>
      </p:sp>
      <p:sp>
        <p:nvSpPr>
          <p:cNvPr id="9" name="Text 7">
            <a:extLst xmlns:a="http://schemas.openxmlformats.org/drawingml/2006/main">
              <a:ext uri="{FF2B5EF4-FFF2-40B4-BE49-F238E27FC236}">
                <a16:creationId xmlns:a16="http://schemas.microsoft.com/office/drawing/2014/main" id="{A446BA60-7D7A-4C32-A353-469F6A9BDCD4}"/>
              </a:ext>
            </a:extLst>
          </p:cNvPr>
          <p:cNvSpPr>
            <a:spLocks xmlns:a="http://schemas.openxmlformats.org/drawingml/2006/main" noGrp="1"/>
          </p:cNvSpPr>
          <p:nvPr/>
        </p:nvSpPr>
        <p:spPr>
          <a:xfrm xmlns:a="http://schemas.openxmlformats.org/drawingml/2006/main">
            <a:off x="1417320" y="1700784"/>
            <a:ext cx="42487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0E1E3A"/>
                </a:solidFill>
                <a:latin typeface="Cambria"/>
                <a:ea typeface="Cambria"/>
                <a:cs typeface="Cambria"/>
              </a:rPr>
              <a:t>Ungrounded argument</a:t>
            </a:r>
          </a:p>
        </p:txBody>
      </p:sp>
      <p:sp>
        <p:nvSpPr>
          <p:cNvPr id="10" name="Text 8">
            <a:extLst xmlns:a="http://schemas.openxmlformats.org/drawingml/2006/main">
              <a:ext uri="{FF2B5EF4-FFF2-40B4-BE49-F238E27FC236}">
                <a16:creationId xmlns:a16="http://schemas.microsoft.com/office/drawing/2014/main" id="{8EBFD511-7BD9-42B5-AE5B-813EB4D06BA1}"/>
              </a:ext>
            </a:extLst>
          </p:cNvPr>
          <p:cNvSpPr>
            <a:spLocks xmlns:a="http://schemas.openxmlformats.org/drawingml/2006/main" noGrp="1"/>
          </p:cNvSpPr>
          <p:nvPr/>
        </p:nvSpPr>
        <p:spPr>
          <a:xfrm xmlns:a="http://schemas.openxmlformats.org/drawingml/2006/main">
            <a:off x="1417320" y="2066544"/>
            <a:ext cx="4248760" cy="731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A tool argument may depend on a prior observation with no expression over entry state or earlier results. There is nothing to reconstruct it from.</a:t>
            </a:r>
          </a:p>
        </p:txBody>
      </p:sp>
      <p:sp>
        <p:nvSpPr>
          <p:cNvPr id="11" name="Shape 9">
            <a:extLst xmlns:a="http://schemas.openxmlformats.org/drawingml/2006/main">
              <a:ext uri="{FF2B5EF4-FFF2-40B4-BE49-F238E27FC236}">
                <a16:creationId xmlns:a16="http://schemas.microsoft.com/office/drawing/2014/main" id="{B47241FF-3680-4451-8167-2E6A46290738}"/>
              </a:ext>
            </a:extLst>
          </p:cNvPr>
          <p:cNvSpPr>
            <a:spLocks xmlns:a="http://schemas.openxmlformats.org/drawingml/2006/main" noGrp="1"/>
          </p:cNvSpPr>
          <p:nvPr/>
        </p:nvSpPr>
        <p:spPr>
          <a:xfrm xmlns:a="http://schemas.openxmlformats.org/drawingml/2006/main">
            <a:off x="6251296" y="1463040"/>
            <a:ext cx="5300320" cy="1481328"/>
          </a:xfrm>
          <a:prstGeom xmlns:a="http://schemas.openxmlformats.org/drawingml/2006/main" prst="roundRect">
            <a:avLst>
              <a:gd name="adj" fmla="val 308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2" name="Shape 10">
            <a:extLst xmlns:a="http://schemas.openxmlformats.org/drawingml/2006/main">
              <a:ext uri="{FF2B5EF4-FFF2-40B4-BE49-F238E27FC236}">
                <a16:creationId xmlns:a16="http://schemas.microsoft.com/office/drawing/2014/main" id="{646552CB-9093-4FA1-9E91-B158B6511934}"/>
              </a:ext>
            </a:extLst>
          </p:cNvPr>
          <p:cNvSpPr>
            <a:spLocks xmlns:a="http://schemas.openxmlformats.org/drawingml/2006/main" noGrp="1"/>
          </p:cNvSpPr>
          <p:nvPr/>
        </p:nvSpPr>
        <p:spPr>
          <a:xfrm xmlns:a="http://schemas.openxmlformats.org/drawingml/2006/main">
            <a:off x="6525616" y="1719072"/>
            <a:ext cx="365760" cy="365760"/>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13" name="Text 11">
            <a:extLst xmlns:a="http://schemas.openxmlformats.org/drawingml/2006/main">
              <a:ext uri="{FF2B5EF4-FFF2-40B4-BE49-F238E27FC236}">
                <a16:creationId xmlns:a16="http://schemas.microsoft.com/office/drawing/2014/main" id="{FD858A4B-CBAB-4BD6-B0F2-74763C8DC9C4}"/>
              </a:ext>
            </a:extLst>
          </p:cNvPr>
          <p:cNvSpPr>
            <a:spLocks xmlns:a="http://schemas.openxmlformats.org/drawingml/2006/main" noGrp="1"/>
          </p:cNvSpPr>
          <p:nvPr/>
        </p:nvSpPr>
        <p:spPr>
          <a:xfrm xmlns:a="http://schemas.openxmlformats.org/drawingml/2006/main">
            <a:off x="6525616" y="1719072"/>
            <a:ext cx="365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200" b="1">
                <a:solidFill>
                  <a:srgbClr val="FFFFFF"/>
                </a:solidFill>
                <a:latin typeface="Calibri"/>
                <a:ea typeface="Calibri"/>
                <a:cs typeface="Calibri"/>
              </a:rPr>
              <a:t>✕</a:t>
            </a:r>
          </a:p>
        </p:txBody>
      </p:sp>
      <p:sp>
        <p:nvSpPr>
          <p:cNvPr id="14" name="Text 12">
            <a:extLst xmlns:a="http://schemas.openxmlformats.org/drawingml/2006/main">
              <a:ext uri="{FF2B5EF4-FFF2-40B4-BE49-F238E27FC236}">
                <a16:creationId xmlns:a16="http://schemas.microsoft.com/office/drawing/2014/main" id="{5424F725-DE35-4747-B63D-F7A90A9E328F}"/>
              </a:ext>
            </a:extLst>
          </p:cNvPr>
          <p:cNvSpPr>
            <a:spLocks xmlns:a="http://schemas.openxmlformats.org/drawingml/2006/main" noGrp="1"/>
          </p:cNvSpPr>
          <p:nvPr/>
        </p:nvSpPr>
        <p:spPr>
          <a:xfrm xmlns:a="http://schemas.openxmlformats.org/drawingml/2006/main">
            <a:off x="7028536" y="1700784"/>
            <a:ext cx="42487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0E1E3A"/>
                </a:solidFill>
                <a:latin typeface="Cambria"/>
                <a:ea typeface="Cambria"/>
                <a:cs typeface="Cambria"/>
              </a:rPr>
              <a:t>Undeclared or hidden effect</a:t>
            </a:r>
          </a:p>
        </p:txBody>
      </p:sp>
      <p:sp>
        <p:nvSpPr>
          <p:cNvPr id="15" name="Text 13">
            <a:extLst xmlns:a="http://schemas.openxmlformats.org/drawingml/2006/main">
              <a:ext uri="{FF2B5EF4-FFF2-40B4-BE49-F238E27FC236}">
                <a16:creationId xmlns:a16="http://schemas.microsoft.com/office/drawing/2014/main" id="{50A692D7-526F-46FF-9A36-772E5678DA24}"/>
              </a:ext>
            </a:extLst>
          </p:cNvPr>
          <p:cNvSpPr>
            <a:spLocks xmlns:a="http://schemas.openxmlformats.org/drawingml/2006/main" noGrp="1"/>
          </p:cNvSpPr>
          <p:nvPr/>
        </p:nvSpPr>
        <p:spPr>
          <a:xfrm xmlns:a="http://schemas.openxmlformats.org/drawingml/2006/main">
            <a:off x="7028536" y="2066544"/>
            <a:ext cx="4248760" cy="731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A nominal read may carry an external effect. An effect the catalog does not declare cannot be shown safe to speculate on.</a:t>
            </a:r>
          </a:p>
        </p:txBody>
      </p:sp>
      <p:sp>
        <p:nvSpPr>
          <p:cNvPr id="16" name="Shape 14">
            <a:extLst xmlns:a="http://schemas.openxmlformats.org/drawingml/2006/main">
              <a:ext uri="{FF2B5EF4-FFF2-40B4-BE49-F238E27FC236}">
                <a16:creationId xmlns:a16="http://schemas.microsoft.com/office/drawing/2014/main" id="{027F0ECB-F669-4BBC-9500-B33534375091}"/>
              </a:ext>
            </a:extLst>
          </p:cNvPr>
          <p:cNvSpPr>
            <a:spLocks xmlns:a="http://schemas.openxmlformats.org/drawingml/2006/main" noGrp="1"/>
          </p:cNvSpPr>
          <p:nvPr/>
        </p:nvSpPr>
        <p:spPr>
          <a:xfrm xmlns:a="http://schemas.openxmlformats.org/drawingml/2006/main">
            <a:off x="640080" y="3218688"/>
            <a:ext cx="5300320" cy="1481328"/>
          </a:xfrm>
          <a:prstGeom xmlns:a="http://schemas.openxmlformats.org/drawingml/2006/main" prst="roundRect">
            <a:avLst>
              <a:gd name="adj" fmla="val 308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7" name="Shape 15">
            <a:extLst xmlns:a="http://schemas.openxmlformats.org/drawingml/2006/main">
              <a:ext uri="{FF2B5EF4-FFF2-40B4-BE49-F238E27FC236}">
                <a16:creationId xmlns:a16="http://schemas.microsoft.com/office/drawing/2014/main" id="{FA4C99EC-1669-4216-B128-7F10CCEC2768}"/>
              </a:ext>
            </a:extLst>
          </p:cNvPr>
          <p:cNvSpPr>
            <a:spLocks xmlns:a="http://schemas.openxmlformats.org/drawingml/2006/main" noGrp="1"/>
          </p:cNvSpPr>
          <p:nvPr/>
        </p:nvSpPr>
        <p:spPr>
          <a:xfrm xmlns:a="http://schemas.openxmlformats.org/drawingml/2006/main">
            <a:off x="914400" y="3474720"/>
            <a:ext cx="365760" cy="365760"/>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18" name="Text 16">
            <a:extLst xmlns:a="http://schemas.openxmlformats.org/drawingml/2006/main">
              <a:ext uri="{FF2B5EF4-FFF2-40B4-BE49-F238E27FC236}">
                <a16:creationId xmlns:a16="http://schemas.microsoft.com/office/drawing/2014/main" id="{A350BBEF-6DB6-433A-9A25-547CA0A6E8D1}"/>
              </a:ext>
            </a:extLst>
          </p:cNvPr>
          <p:cNvSpPr>
            <a:spLocks xmlns:a="http://schemas.openxmlformats.org/drawingml/2006/main" noGrp="1"/>
          </p:cNvSpPr>
          <p:nvPr/>
        </p:nvSpPr>
        <p:spPr>
          <a:xfrm xmlns:a="http://schemas.openxmlformats.org/drawingml/2006/main">
            <a:off x="914400" y="3474720"/>
            <a:ext cx="365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200" b="1">
                <a:solidFill>
                  <a:srgbClr val="FFFFFF"/>
                </a:solidFill>
                <a:latin typeface="Calibri"/>
                <a:ea typeface="Calibri"/>
                <a:cs typeface="Calibri"/>
              </a:rPr>
              <a:t>✕</a:t>
            </a:r>
          </a:p>
        </p:txBody>
      </p:sp>
      <p:sp>
        <p:nvSpPr>
          <p:cNvPr id="19" name="Text 17">
            <a:extLst xmlns:a="http://schemas.openxmlformats.org/drawingml/2006/main">
              <a:ext uri="{FF2B5EF4-FFF2-40B4-BE49-F238E27FC236}">
                <a16:creationId xmlns:a16="http://schemas.microsoft.com/office/drawing/2014/main" id="{EAA5369F-873F-4E18-BDA6-FE15337B390D}"/>
              </a:ext>
            </a:extLst>
          </p:cNvPr>
          <p:cNvSpPr>
            <a:spLocks xmlns:a="http://schemas.openxmlformats.org/drawingml/2006/main" noGrp="1"/>
          </p:cNvSpPr>
          <p:nvPr/>
        </p:nvSpPr>
        <p:spPr>
          <a:xfrm xmlns:a="http://schemas.openxmlformats.org/drawingml/2006/main">
            <a:off x="1417320" y="3456432"/>
            <a:ext cx="42487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0E1E3A"/>
                </a:solidFill>
                <a:latin typeface="Cambria"/>
                <a:ea typeface="Cambria"/>
                <a:cs typeface="Cambria"/>
              </a:rPr>
              <a:t>Barrier crossed</a:t>
            </a:r>
          </a:p>
        </p:txBody>
      </p:sp>
      <p:sp>
        <p:nvSpPr>
          <p:cNvPr id="20" name="Text 18">
            <a:extLst xmlns:a="http://schemas.openxmlformats.org/drawingml/2006/main">
              <a:ext uri="{FF2B5EF4-FFF2-40B4-BE49-F238E27FC236}">
                <a16:creationId xmlns:a16="http://schemas.microsoft.com/office/drawing/2014/main" id="{A2621029-0697-4CF9-A653-9C7E21AF1690}"/>
              </a:ext>
            </a:extLst>
          </p:cNvPr>
          <p:cNvSpPr>
            <a:spLocks xmlns:a="http://schemas.openxmlformats.org/drawingml/2006/main" noGrp="1"/>
          </p:cNvSpPr>
          <p:nvPr/>
        </p:nvSpPr>
        <p:spPr>
          <a:xfrm xmlns:a="http://schemas.openxmlformats.org/drawingml/2006/main">
            <a:off x="1417320" y="3822192"/>
            <a:ext cx="4248760" cy="731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The repeated sequence may cross an approval, a write, a handoff, or a commit boundary. Those are hard barriers, not costs to trade off.</a:t>
            </a:r>
          </a:p>
        </p:txBody>
      </p:sp>
      <p:sp>
        <p:nvSpPr>
          <p:cNvPr id="21" name="Shape 19">
            <a:extLst xmlns:a="http://schemas.openxmlformats.org/drawingml/2006/main">
              <a:ext uri="{FF2B5EF4-FFF2-40B4-BE49-F238E27FC236}">
                <a16:creationId xmlns:a16="http://schemas.microsoft.com/office/drawing/2014/main" id="{FC8C6891-88B7-44EE-A60B-C3E6645D2295}"/>
              </a:ext>
            </a:extLst>
          </p:cNvPr>
          <p:cNvSpPr>
            <a:spLocks xmlns:a="http://schemas.openxmlformats.org/drawingml/2006/main" noGrp="1"/>
          </p:cNvSpPr>
          <p:nvPr/>
        </p:nvSpPr>
        <p:spPr>
          <a:xfrm xmlns:a="http://schemas.openxmlformats.org/drawingml/2006/main">
            <a:off x="6251296" y="3218688"/>
            <a:ext cx="5300320" cy="1481328"/>
          </a:xfrm>
          <a:prstGeom xmlns:a="http://schemas.openxmlformats.org/drawingml/2006/main" prst="roundRect">
            <a:avLst>
              <a:gd name="adj" fmla="val 3086"/>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2" name="Shape 20">
            <a:extLst xmlns:a="http://schemas.openxmlformats.org/drawingml/2006/main">
              <a:ext uri="{FF2B5EF4-FFF2-40B4-BE49-F238E27FC236}">
                <a16:creationId xmlns:a16="http://schemas.microsoft.com/office/drawing/2014/main" id="{3763AAAE-CDDF-45AC-AD11-EFEE8C59BA0E}"/>
              </a:ext>
            </a:extLst>
          </p:cNvPr>
          <p:cNvSpPr>
            <a:spLocks xmlns:a="http://schemas.openxmlformats.org/drawingml/2006/main" noGrp="1"/>
          </p:cNvSpPr>
          <p:nvPr/>
        </p:nvSpPr>
        <p:spPr>
          <a:xfrm xmlns:a="http://schemas.openxmlformats.org/drawingml/2006/main">
            <a:off x="6525616" y="3474720"/>
            <a:ext cx="365760" cy="365760"/>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23" name="Text 21">
            <a:extLst xmlns:a="http://schemas.openxmlformats.org/drawingml/2006/main">
              <a:ext uri="{FF2B5EF4-FFF2-40B4-BE49-F238E27FC236}">
                <a16:creationId xmlns:a16="http://schemas.microsoft.com/office/drawing/2014/main" id="{892C6B72-0DFF-4E08-BB29-EE5A229215E3}"/>
              </a:ext>
            </a:extLst>
          </p:cNvPr>
          <p:cNvSpPr>
            <a:spLocks xmlns:a="http://schemas.openxmlformats.org/drawingml/2006/main" noGrp="1"/>
          </p:cNvSpPr>
          <p:nvPr/>
        </p:nvSpPr>
        <p:spPr>
          <a:xfrm xmlns:a="http://schemas.openxmlformats.org/drawingml/2006/main">
            <a:off x="6525616" y="3474720"/>
            <a:ext cx="365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200" b="1">
                <a:solidFill>
                  <a:srgbClr val="FFFFFF"/>
                </a:solidFill>
                <a:latin typeface="Calibri"/>
                <a:ea typeface="Calibri"/>
                <a:cs typeface="Calibri"/>
              </a:rPr>
              <a:t>✕</a:t>
            </a:r>
          </a:p>
        </p:txBody>
      </p:sp>
      <p:sp>
        <p:nvSpPr>
          <p:cNvPr id="24" name="Text 22">
            <a:extLst xmlns:a="http://schemas.openxmlformats.org/drawingml/2006/main">
              <a:ext uri="{FF2B5EF4-FFF2-40B4-BE49-F238E27FC236}">
                <a16:creationId xmlns:a16="http://schemas.microsoft.com/office/drawing/2014/main" id="{D6850297-D567-4B0D-8C19-6417650545BF}"/>
              </a:ext>
            </a:extLst>
          </p:cNvPr>
          <p:cNvSpPr>
            <a:spLocks xmlns:a="http://schemas.openxmlformats.org/drawingml/2006/main" noGrp="1"/>
          </p:cNvSpPr>
          <p:nvPr/>
        </p:nvSpPr>
        <p:spPr>
          <a:xfrm xmlns:a="http://schemas.openxmlformats.org/drawingml/2006/main">
            <a:off x="7028536" y="3456432"/>
            <a:ext cx="42487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50" b="1">
                <a:solidFill>
                  <a:srgbClr val="0E1E3A"/>
                </a:solidFill>
                <a:latin typeface="Cambria"/>
                <a:ea typeface="Cambria"/>
                <a:cs typeface="Cambria"/>
              </a:rPr>
              <a:t>Drift on the next input</a:t>
            </a:r>
          </a:p>
        </p:txBody>
      </p:sp>
      <p:sp>
        <p:nvSpPr>
          <p:cNvPr id="25" name="Text 23">
            <a:extLst xmlns:a="http://schemas.openxmlformats.org/drawingml/2006/main">
              <a:ext uri="{FF2B5EF4-FFF2-40B4-BE49-F238E27FC236}">
                <a16:creationId xmlns:a16="http://schemas.microsoft.com/office/drawing/2014/main" id="{FA5227F1-E23C-44C8-B574-42FFF55E9A1E}"/>
              </a:ext>
            </a:extLst>
          </p:cNvPr>
          <p:cNvSpPr>
            <a:spLocks xmlns:a="http://schemas.openxmlformats.org/drawingml/2006/main" noGrp="1"/>
          </p:cNvSpPr>
          <p:nvPr/>
        </p:nvSpPr>
        <p:spPr>
          <a:xfrm xmlns:a="http://schemas.openxmlformats.org/drawingml/2006/main">
            <a:off x="7028536" y="3822192"/>
            <a:ext cx="4248760" cy="7315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150">
                <a:solidFill>
                  <a:srgbClr val="24354F"/>
                </a:solidFill>
                <a:latin typeface="Calibri"/>
                <a:ea typeface="Calibri"/>
                <a:cs typeface="Calibri"/>
              </a:rPr>
              <a:t>An input resembling the training trace may violate a permission, freshness, or schema constraint that held when the trace was recorded.</a:t>
            </a:r>
          </a:p>
        </p:txBody>
      </p:sp>
      <p:sp>
        <p:nvSpPr>
          <p:cNvPr id="26" name="Shape 24">
            <a:extLst xmlns:a="http://schemas.openxmlformats.org/drawingml/2006/main">
              <a:ext uri="{FF2B5EF4-FFF2-40B4-BE49-F238E27FC236}">
                <a16:creationId xmlns:a16="http://schemas.microsoft.com/office/drawing/2014/main" id="{85DCB299-E345-435E-804C-2C959B613903}"/>
              </a:ext>
            </a:extLst>
          </p:cNvPr>
          <p:cNvSpPr>
            <a:spLocks xmlns:a="http://schemas.openxmlformats.org/drawingml/2006/main" noGrp="1"/>
          </p:cNvSpPr>
          <p:nvPr/>
        </p:nvSpPr>
        <p:spPr>
          <a:xfrm xmlns:a="http://schemas.openxmlformats.org/drawingml/2006/main">
            <a:off x="640080" y="4754880"/>
            <a:ext cx="10911535" cy="960120"/>
          </a:xfrm>
          <a:prstGeom xmlns:a="http://schemas.openxmlformats.org/drawingml/2006/main" prst="roundRect">
            <a:avLst>
              <a:gd name="adj" fmla="val 4762"/>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7" name="Text 25">
            <a:extLst xmlns:a="http://schemas.openxmlformats.org/drawingml/2006/main">
              <a:ext uri="{FF2B5EF4-FFF2-40B4-BE49-F238E27FC236}">
                <a16:creationId xmlns:a16="http://schemas.microsoft.com/office/drawing/2014/main" id="{F469D7E6-BEDC-4363-887F-D85E921B1ADC}"/>
              </a:ext>
            </a:extLst>
          </p:cNvPr>
          <p:cNvSpPr>
            <a:spLocks xmlns:a="http://schemas.openxmlformats.org/drawingml/2006/main" noGrp="1"/>
          </p:cNvSpPr>
          <p:nvPr/>
        </p:nvSpPr>
        <p:spPr>
          <a:xfrm xmlns:a="http://schemas.openxmlformats.org/drawingml/2006/main">
            <a:off x="914400" y="4937760"/>
            <a:ext cx="10362895" cy="6035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8000"/>
              </a:lnSpc>
              <a:buNone/>
            </a:pPr>
            <a:r>
              <a:rPr sz="1350" b="1">
                <a:solidFill>
                  <a:srgbClr val="0E1E3A"/>
                </a:solidFill>
                <a:latin typeface="Calibri"/>
                <a:ea typeface="Calibri"/>
                <a:cs typeface="Calibri"/>
              </a:rPr>
              <a:t>Deleting a model decision is a semantic change, not a memoization. </a:t>
            </a:r>
            <a:r>
              <a:rPr sz="1350">
                <a:solidFill>
                  <a:srgbClr val="24354F"/>
                </a:solidFill>
                <a:latin typeface="Calibri"/>
                <a:ea typeface="Calibri"/>
                <a:cs typeface="Calibri"/>
              </a:rPr>
              <a:t>Every one of these hazards is checked structurally — no amount of statistical evidence can override a barrier hit.</a:t>
            </a:r>
          </a:p>
        </p:txBody>
      </p:sp>
    </p:spTree>
    <p:extLst>
      <p:ext uri="{BB962C8B-B14F-4D97-AF65-F5344CB8AC3E}">
        <p14:creationId xmlns:p14="http://schemas.microsoft.com/office/powerpoint/2010/main" val="1450926348"/>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E09B0BD-1FE8-4BBB-8518-82E3F2C8A8D1}"/>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5B15D4E6-C2CE-4E8D-9CCD-866B8245A9C2}"/>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6</a:t>
            </a:r>
          </a:p>
        </p:txBody>
      </p:sp>
      <p:sp>
        <p:nvSpPr>
          <p:cNvPr id="4" name="Text 2">
            <a:extLst xmlns:a="http://schemas.openxmlformats.org/drawingml/2006/main">
              <a:ext uri="{FF2B5EF4-FFF2-40B4-BE49-F238E27FC236}">
                <a16:creationId xmlns:a16="http://schemas.microsoft.com/office/drawing/2014/main" id="{C1A78A9A-62BF-4B3F-A489-FDB96120148B}"/>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SCOPE  ·  §1</a:t>
            </a:r>
          </a:p>
        </p:txBody>
      </p:sp>
      <p:sp>
        <p:nvSpPr>
          <p:cNvPr id="5" name="Text 3">
            <a:extLst xmlns:a="http://schemas.openxmlformats.org/drawingml/2006/main">
              <a:ext uri="{FF2B5EF4-FFF2-40B4-BE49-F238E27FC236}">
                <a16:creationId xmlns:a16="http://schemas.microsoft.com/office/drawing/2014/main" id="{2A3679D4-4079-4B0F-B1B3-DAD2DCD69464}"/>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The question, stated narrowly</a:t>
            </a:r>
          </a:p>
        </p:txBody>
      </p:sp>
      <p:sp>
        <p:nvSpPr>
          <p:cNvPr id="6" name="Shape 4">
            <a:extLst xmlns:a="http://schemas.openxmlformats.org/drawingml/2006/main">
              <a:ext uri="{FF2B5EF4-FFF2-40B4-BE49-F238E27FC236}">
                <a16:creationId xmlns:a16="http://schemas.microsoft.com/office/drawing/2014/main" id="{7D11688D-2A61-45C9-B235-C3C98822DA99}"/>
              </a:ext>
            </a:extLst>
          </p:cNvPr>
          <p:cNvSpPr>
            <a:spLocks xmlns:a="http://schemas.openxmlformats.org/drawingml/2006/main" noGrp="1"/>
          </p:cNvSpPr>
          <p:nvPr/>
        </p:nvSpPr>
        <p:spPr>
          <a:xfrm xmlns:a="http://schemas.openxmlformats.org/drawingml/2006/main">
            <a:off x="640080" y="1389888"/>
            <a:ext cx="10911535" cy="1207008"/>
          </a:xfrm>
          <a:prstGeom xmlns:a="http://schemas.openxmlformats.org/drawingml/2006/main" prst="roundRect">
            <a:avLst>
              <a:gd name="adj" fmla="val 3788"/>
            </a:avLst>
          </a:prstGeom>
          <a:solidFill xmlns:a="http://schemas.openxmlformats.org/drawingml/2006/main">
            <a:srgbClr val="0E1E3A"/>
          </a:solidFill>
          <a:ln xmlns:a="http://schemas.openxmlformats.org/drawingml/2006/main" w="9525">
            <a:solidFill>
              <a:srgbClr val="0E1E3A"/>
            </a:solidFill>
            <a:prstDash val="solid"/>
          </a:ln>
          <a:effectLst xmlns:a="http://schemas.openxmlformats.org/drawingml/2006/main">
            <a:outerShdw blurRad="114300" dist="17780" dir="5400000" algn="bl" rotWithShape="0">
              <a:srgbClr val="94A6BC">
                <a:alpha val="22000"/>
              </a:srgbClr>
            </a:outerShdw>
          </a:effectLst>
        </p:spPr>
        <p:txBody>
          <a:bodyPr xmlns:a="http://schemas.openxmlformats.org/drawingml/2006/main"/>
          <a:lstStyle xmlns:a="http://schemas.openxmlformats.org/drawingml/2006/main"/>
          <a:p xmlns:a="http://schemas.openxmlformats.org/drawingml/2006/main"/>
        </p:txBody>
      </p:sp>
      <p:sp>
        <p:nvSpPr>
          <p:cNvPr id="7" name="Text 5">
            <a:extLst xmlns:a="http://schemas.openxmlformats.org/drawingml/2006/main">
              <a:ext uri="{FF2B5EF4-FFF2-40B4-BE49-F238E27FC236}">
                <a16:creationId xmlns:a16="http://schemas.microsoft.com/office/drawing/2014/main" id="{FECA9F78-8787-40F2-985D-902C00912994}"/>
              </a:ext>
            </a:extLst>
          </p:cNvPr>
          <p:cNvSpPr>
            <a:spLocks xmlns:a="http://schemas.openxmlformats.org/drawingml/2006/main" noGrp="1"/>
          </p:cNvSpPr>
          <p:nvPr/>
        </p:nvSpPr>
        <p:spPr>
          <a:xfrm xmlns:a="http://schemas.openxmlformats.org/drawingml/2006/main">
            <a:off x="1051560" y="1536192"/>
            <a:ext cx="10088575" cy="9144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14000"/>
              </a:lnSpc>
              <a:buNone/>
            </a:pPr>
            <a:r>
              <a:rPr sz="1550" i="1">
                <a:solidFill>
                  <a:srgbClr val="FFFFFF"/>
                </a:solidFill>
                <a:latin typeface="Cambria"/>
                <a:ea typeface="Cambria"/>
                <a:cs typeface="Cambria"/>
              </a:rPr>
              <a:t>Given historical executions of a tool-using agent, identify a deterministic region that can replace model-mediated control flow, and dispatch it only where observable evidence supports that replacement.</a:t>
            </a:r>
          </a:p>
        </p:txBody>
      </p:sp>
      <p:sp>
        <p:nvSpPr>
          <p:cNvPr id="8" name="Text 6">
            <a:extLst xmlns:a="http://schemas.openxmlformats.org/drawingml/2006/main">
              <a:ext uri="{FF2B5EF4-FFF2-40B4-BE49-F238E27FC236}">
                <a16:creationId xmlns:a16="http://schemas.microsoft.com/office/drawing/2014/main" id="{0F17ABBA-6E79-4ADA-94FE-098EAD14D8FF}"/>
              </a:ext>
            </a:extLst>
          </p:cNvPr>
          <p:cNvSpPr>
            <a:spLocks xmlns:a="http://schemas.openxmlformats.org/drawingml/2006/main" noGrp="1"/>
          </p:cNvSpPr>
          <p:nvPr/>
        </p:nvSpPr>
        <p:spPr>
          <a:xfrm xmlns:a="http://schemas.openxmlformats.org/drawingml/2006/main">
            <a:off x="640080" y="2834640"/>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50" b="1" spc="180">
                <a:solidFill>
                  <a:srgbClr val="5A6B84"/>
                </a:solidFill>
                <a:latin typeface="Calibri"/>
                <a:ea typeface="Calibri"/>
                <a:cs typeface="Calibri"/>
              </a:rPr>
              <a:t>FIVE RESEARCH QUESTIONS</a:t>
            </a:r>
          </a:p>
        </p:txBody>
      </p:sp>
      <p:sp>
        <p:nvSpPr>
          <p:cNvPr id="9" name="Shape 7">
            <a:extLst xmlns:a="http://schemas.openxmlformats.org/drawingml/2006/main">
              <a:ext uri="{FF2B5EF4-FFF2-40B4-BE49-F238E27FC236}">
                <a16:creationId xmlns:a16="http://schemas.microsoft.com/office/drawing/2014/main" id="{C10D3983-FFE4-48F7-B2D8-C07D6092248A}"/>
              </a:ext>
            </a:extLst>
          </p:cNvPr>
          <p:cNvSpPr>
            <a:spLocks xmlns:a="http://schemas.openxmlformats.org/drawingml/2006/main" noGrp="1"/>
          </p:cNvSpPr>
          <p:nvPr/>
        </p:nvSpPr>
        <p:spPr>
          <a:xfrm xmlns:a="http://schemas.openxmlformats.org/drawingml/2006/main">
            <a:off x="640080" y="3136392"/>
            <a:ext cx="438912" cy="438912"/>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10" name="Text 8">
            <a:extLst xmlns:a="http://schemas.openxmlformats.org/drawingml/2006/main">
              <a:ext uri="{FF2B5EF4-FFF2-40B4-BE49-F238E27FC236}">
                <a16:creationId xmlns:a16="http://schemas.microsoft.com/office/drawing/2014/main" id="{453B2623-1325-4BE4-BA04-D0874F7FD68E}"/>
              </a:ext>
            </a:extLst>
          </p:cNvPr>
          <p:cNvSpPr>
            <a:spLocks xmlns:a="http://schemas.openxmlformats.org/drawingml/2006/main" noGrp="1"/>
          </p:cNvSpPr>
          <p:nvPr/>
        </p:nvSpPr>
        <p:spPr>
          <a:xfrm xmlns:a="http://schemas.openxmlformats.org/drawingml/2006/main">
            <a:off x="640080" y="3136392"/>
            <a:ext cx="43891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p>
        </p:txBody>
      </p:sp>
      <p:sp>
        <p:nvSpPr>
          <p:cNvPr id="11" name="Text 9">
            <a:extLst xmlns:a="http://schemas.openxmlformats.org/drawingml/2006/main">
              <a:ext uri="{FF2B5EF4-FFF2-40B4-BE49-F238E27FC236}">
                <a16:creationId xmlns:a16="http://schemas.microsoft.com/office/drawing/2014/main" id="{4B328642-EE35-4228-8329-0731C95FAA14}"/>
              </a:ext>
            </a:extLst>
          </p:cNvPr>
          <p:cNvSpPr>
            <a:spLocks xmlns:a="http://schemas.openxmlformats.org/drawingml/2006/main" noGrp="1"/>
          </p:cNvSpPr>
          <p:nvPr/>
        </p:nvSpPr>
        <p:spPr>
          <a:xfrm xmlns:a="http://schemas.openxmlformats.org/drawingml/2006/main">
            <a:off x="640080" y="3136392"/>
            <a:ext cx="43891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50" b="1">
                <a:solidFill>
                  <a:srgbClr val="FFFFFF"/>
                </a:solidFill>
                <a:latin typeface="Calibri"/>
                <a:ea typeface="Calibri"/>
                <a:cs typeface="Calibri"/>
              </a:rPr>
              <a:t>RQ1</a:t>
            </a:r>
          </a:p>
        </p:txBody>
      </p:sp>
      <p:sp>
        <p:nvSpPr>
          <p:cNvPr id="12" name="Text 10">
            <a:extLst xmlns:a="http://schemas.openxmlformats.org/drawingml/2006/main">
              <a:ext uri="{FF2B5EF4-FFF2-40B4-BE49-F238E27FC236}">
                <a16:creationId xmlns:a16="http://schemas.microsoft.com/office/drawing/2014/main" id="{09C9AC5D-E27C-40A0-B939-80A0D57033A4}"/>
              </a:ext>
            </a:extLst>
          </p:cNvPr>
          <p:cNvSpPr>
            <a:spLocks xmlns:a="http://schemas.openxmlformats.org/drawingml/2006/main" noGrp="1"/>
          </p:cNvSpPr>
          <p:nvPr/>
        </p:nvSpPr>
        <p:spPr>
          <a:xfrm xmlns:a="http://schemas.openxmlformats.org/drawingml/2006/main">
            <a:off x="1261872" y="3145536"/>
            <a:ext cx="10289743"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5000"/>
              </a:lnSpc>
              <a:buNone/>
            </a:pPr>
            <a:r>
              <a:rPr sz="1250">
                <a:solidFill>
                  <a:srgbClr val="24354F"/>
                </a:solidFill>
                <a:latin typeface="Calibri"/>
                <a:ea typeface="Calibri"/>
                <a:cs typeface="Calibri"/>
              </a:rPr>
              <a:t>Can typed trace provenance reconstruct the dependencies needed to synthesize recurrent tool programs?</a:t>
            </a:r>
          </a:p>
        </p:txBody>
      </p:sp>
      <p:sp>
        <p:nvSpPr>
          <p:cNvPr id="13" name="Shape 11">
            <a:extLst xmlns:a="http://schemas.openxmlformats.org/drawingml/2006/main">
              <a:ext uri="{FF2B5EF4-FFF2-40B4-BE49-F238E27FC236}">
                <a16:creationId xmlns:a16="http://schemas.microsoft.com/office/drawing/2014/main" id="{BCBB2472-68BB-40B2-ACF2-23E07EFE1246}"/>
              </a:ext>
            </a:extLst>
          </p:cNvPr>
          <p:cNvSpPr>
            <a:spLocks xmlns:a="http://schemas.openxmlformats.org/drawingml/2006/main" noGrp="1"/>
          </p:cNvSpPr>
          <p:nvPr/>
        </p:nvSpPr>
        <p:spPr>
          <a:xfrm xmlns:a="http://schemas.openxmlformats.org/drawingml/2006/main">
            <a:off x="640080" y="3657600"/>
            <a:ext cx="10911535" cy="0"/>
          </a:xfrm>
          <a:prstGeom xmlns:a="http://schemas.openxmlformats.org/drawingml/2006/main" prst="line">
            <a:avLst/>
          </a:prstGeom>
          <a:noFill xmlns:a="http://schemas.openxmlformats.org/drawingml/2006/main"/>
          <a:ln xmlns:a="http://schemas.openxmlformats.org/drawingml/2006/main" w="9525">
            <a:solidFill>
              <a:srgbClr val="EAF1F7"/>
            </a:solidFill>
            <a:prstDash val="solid"/>
          </a:ln>
        </p:spPr>
        <p:txBody>
          <a:bodyPr xmlns:a="http://schemas.openxmlformats.org/drawingml/2006/main"/>
          <a:lstStyle xmlns:a="http://schemas.openxmlformats.org/drawingml/2006/main"/>
          <a:p xmlns:a="http://schemas.openxmlformats.org/drawingml/2006/main"/>
        </p:txBody>
      </p:sp>
      <p:sp>
        <p:nvSpPr>
          <p:cNvPr id="14" name="Shape 12">
            <a:extLst xmlns:a="http://schemas.openxmlformats.org/drawingml/2006/main">
              <a:ext uri="{FF2B5EF4-FFF2-40B4-BE49-F238E27FC236}">
                <a16:creationId xmlns:a16="http://schemas.microsoft.com/office/drawing/2014/main" id="{239B3286-BE19-48BE-8B98-8359E73C135C}"/>
              </a:ext>
            </a:extLst>
          </p:cNvPr>
          <p:cNvSpPr>
            <a:spLocks xmlns:a="http://schemas.openxmlformats.org/drawingml/2006/main" noGrp="1"/>
          </p:cNvSpPr>
          <p:nvPr/>
        </p:nvSpPr>
        <p:spPr>
          <a:xfrm xmlns:a="http://schemas.openxmlformats.org/drawingml/2006/main">
            <a:off x="640080" y="3739896"/>
            <a:ext cx="438912" cy="438912"/>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15" name="Text 13">
            <a:extLst xmlns:a="http://schemas.openxmlformats.org/drawingml/2006/main">
              <a:ext uri="{FF2B5EF4-FFF2-40B4-BE49-F238E27FC236}">
                <a16:creationId xmlns:a16="http://schemas.microsoft.com/office/drawing/2014/main" id="{8E7B6BBB-C002-4980-86DA-5A48B61C56E5}"/>
              </a:ext>
            </a:extLst>
          </p:cNvPr>
          <p:cNvSpPr>
            <a:spLocks xmlns:a="http://schemas.openxmlformats.org/drawingml/2006/main" noGrp="1"/>
          </p:cNvSpPr>
          <p:nvPr/>
        </p:nvSpPr>
        <p:spPr>
          <a:xfrm xmlns:a="http://schemas.openxmlformats.org/drawingml/2006/main">
            <a:off x="640080" y="3739896"/>
            <a:ext cx="43891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p>
        </p:txBody>
      </p:sp>
      <p:sp>
        <p:nvSpPr>
          <p:cNvPr id="16" name="Text 14">
            <a:extLst xmlns:a="http://schemas.openxmlformats.org/drawingml/2006/main">
              <a:ext uri="{FF2B5EF4-FFF2-40B4-BE49-F238E27FC236}">
                <a16:creationId xmlns:a16="http://schemas.microsoft.com/office/drawing/2014/main" id="{03E9CE70-AB8E-45D7-A30B-838C8DB9BD64}"/>
              </a:ext>
            </a:extLst>
          </p:cNvPr>
          <p:cNvSpPr>
            <a:spLocks xmlns:a="http://schemas.openxmlformats.org/drawingml/2006/main" noGrp="1"/>
          </p:cNvSpPr>
          <p:nvPr/>
        </p:nvSpPr>
        <p:spPr>
          <a:xfrm xmlns:a="http://schemas.openxmlformats.org/drawingml/2006/main">
            <a:off x="640080" y="3739896"/>
            <a:ext cx="43891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50" b="1">
                <a:solidFill>
                  <a:srgbClr val="FFFFFF"/>
                </a:solidFill>
                <a:latin typeface="Calibri"/>
                <a:ea typeface="Calibri"/>
                <a:cs typeface="Calibri"/>
              </a:rPr>
              <a:t>RQ2</a:t>
            </a:r>
          </a:p>
        </p:txBody>
      </p:sp>
      <p:sp>
        <p:nvSpPr>
          <p:cNvPr id="17" name="Text 15">
            <a:extLst xmlns:a="http://schemas.openxmlformats.org/drawingml/2006/main">
              <a:ext uri="{FF2B5EF4-FFF2-40B4-BE49-F238E27FC236}">
                <a16:creationId xmlns:a16="http://schemas.microsoft.com/office/drawing/2014/main" id="{F3594B28-A8E5-4F0E-A3DE-2E9E92A278E3}"/>
              </a:ext>
            </a:extLst>
          </p:cNvPr>
          <p:cNvSpPr>
            <a:spLocks xmlns:a="http://schemas.openxmlformats.org/drawingml/2006/main" noGrp="1"/>
          </p:cNvSpPr>
          <p:nvPr/>
        </p:nvSpPr>
        <p:spPr>
          <a:xfrm xmlns:a="http://schemas.openxmlformats.org/drawingml/2006/main">
            <a:off x="1261872" y="3749040"/>
            <a:ext cx="10289743"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5000"/>
              </a:lnSpc>
              <a:buNone/>
            </a:pPr>
            <a:r>
              <a:rPr sz="1250">
                <a:solidFill>
                  <a:srgbClr val="24354F"/>
                </a:solidFill>
                <a:latin typeface="Calibri"/>
                <a:ea typeface="Calibri"/>
                <a:cs typeface="Calibri"/>
              </a:rPr>
              <a:t>Across distinct real-record workflows, do guarded programs preserve exact outcomes while reducing requests, tokens, latency, and cost?</a:t>
            </a:r>
          </a:p>
        </p:txBody>
      </p:sp>
      <p:sp>
        <p:nvSpPr>
          <p:cNvPr id="18" name="Shape 16">
            <a:extLst xmlns:a="http://schemas.openxmlformats.org/drawingml/2006/main">
              <a:ext uri="{FF2B5EF4-FFF2-40B4-BE49-F238E27FC236}">
                <a16:creationId xmlns:a16="http://schemas.microsoft.com/office/drawing/2014/main" id="{E235BF1B-1BC4-4088-B0A8-FF8F59119738}"/>
              </a:ext>
            </a:extLst>
          </p:cNvPr>
          <p:cNvSpPr>
            <a:spLocks xmlns:a="http://schemas.openxmlformats.org/drawingml/2006/main" noGrp="1"/>
          </p:cNvSpPr>
          <p:nvPr/>
        </p:nvSpPr>
        <p:spPr>
          <a:xfrm xmlns:a="http://schemas.openxmlformats.org/drawingml/2006/main">
            <a:off x="640080" y="4261104"/>
            <a:ext cx="10911535" cy="0"/>
          </a:xfrm>
          <a:prstGeom xmlns:a="http://schemas.openxmlformats.org/drawingml/2006/main" prst="line">
            <a:avLst/>
          </a:prstGeom>
          <a:noFill xmlns:a="http://schemas.openxmlformats.org/drawingml/2006/main"/>
          <a:ln xmlns:a="http://schemas.openxmlformats.org/drawingml/2006/main" w="9525">
            <a:solidFill>
              <a:srgbClr val="EAF1F7"/>
            </a:solidFill>
            <a:prstDash val="solid"/>
          </a:ln>
        </p:spPr>
        <p:txBody>
          <a:bodyPr xmlns:a="http://schemas.openxmlformats.org/drawingml/2006/main"/>
          <a:lstStyle xmlns:a="http://schemas.openxmlformats.org/drawingml/2006/main"/>
          <a:p xmlns:a="http://schemas.openxmlformats.org/drawingml/2006/main"/>
        </p:txBody>
      </p:sp>
      <p:sp>
        <p:nvSpPr>
          <p:cNvPr id="19" name="Shape 17">
            <a:extLst xmlns:a="http://schemas.openxmlformats.org/drawingml/2006/main">
              <a:ext uri="{FF2B5EF4-FFF2-40B4-BE49-F238E27FC236}">
                <a16:creationId xmlns:a16="http://schemas.microsoft.com/office/drawing/2014/main" id="{538DA5F5-8FDF-4E94-A5FE-E2CAD022272F}"/>
              </a:ext>
            </a:extLst>
          </p:cNvPr>
          <p:cNvSpPr>
            <a:spLocks xmlns:a="http://schemas.openxmlformats.org/drawingml/2006/main" noGrp="1"/>
          </p:cNvSpPr>
          <p:nvPr/>
        </p:nvSpPr>
        <p:spPr>
          <a:xfrm xmlns:a="http://schemas.openxmlformats.org/drawingml/2006/main">
            <a:off x="640080" y="4343400"/>
            <a:ext cx="438912" cy="438912"/>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20" name="Text 18">
            <a:extLst xmlns:a="http://schemas.openxmlformats.org/drawingml/2006/main">
              <a:ext uri="{FF2B5EF4-FFF2-40B4-BE49-F238E27FC236}">
                <a16:creationId xmlns:a16="http://schemas.microsoft.com/office/drawing/2014/main" id="{BA8D03DD-DF07-4C7B-A9BD-76DFFCAD956D}"/>
              </a:ext>
            </a:extLst>
          </p:cNvPr>
          <p:cNvSpPr>
            <a:spLocks xmlns:a="http://schemas.openxmlformats.org/drawingml/2006/main" noGrp="1"/>
          </p:cNvSpPr>
          <p:nvPr/>
        </p:nvSpPr>
        <p:spPr>
          <a:xfrm xmlns:a="http://schemas.openxmlformats.org/drawingml/2006/main">
            <a:off x="640080" y="4343400"/>
            <a:ext cx="43891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p>
        </p:txBody>
      </p:sp>
      <p:sp>
        <p:nvSpPr>
          <p:cNvPr id="21" name="Text 19">
            <a:extLst xmlns:a="http://schemas.openxmlformats.org/drawingml/2006/main">
              <a:ext uri="{FF2B5EF4-FFF2-40B4-BE49-F238E27FC236}">
                <a16:creationId xmlns:a16="http://schemas.microsoft.com/office/drawing/2014/main" id="{BF30076E-6F6E-45DA-A88B-317B9046F5C5}"/>
              </a:ext>
            </a:extLst>
          </p:cNvPr>
          <p:cNvSpPr>
            <a:spLocks xmlns:a="http://schemas.openxmlformats.org/drawingml/2006/main" noGrp="1"/>
          </p:cNvSpPr>
          <p:nvPr/>
        </p:nvSpPr>
        <p:spPr>
          <a:xfrm xmlns:a="http://schemas.openxmlformats.org/drawingml/2006/main">
            <a:off x="640080" y="4343400"/>
            <a:ext cx="43891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50" b="1">
                <a:solidFill>
                  <a:srgbClr val="FFFFFF"/>
                </a:solidFill>
                <a:latin typeface="Calibri"/>
                <a:ea typeface="Calibri"/>
                <a:cs typeface="Calibri"/>
              </a:rPr>
              <a:t>RQ3</a:t>
            </a:r>
          </a:p>
        </p:txBody>
      </p:sp>
      <p:sp>
        <p:nvSpPr>
          <p:cNvPr id="22" name="Text 20">
            <a:extLst xmlns:a="http://schemas.openxmlformats.org/drawingml/2006/main">
              <a:ext uri="{FF2B5EF4-FFF2-40B4-BE49-F238E27FC236}">
                <a16:creationId xmlns:a16="http://schemas.microsoft.com/office/drawing/2014/main" id="{DAB9A639-E4DE-4E11-8386-CDA7AB948BB4}"/>
              </a:ext>
            </a:extLst>
          </p:cNvPr>
          <p:cNvSpPr>
            <a:spLocks xmlns:a="http://schemas.openxmlformats.org/drawingml/2006/main" noGrp="1"/>
          </p:cNvSpPr>
          <p:nvPr/>
        </p:nvSpPr>
        <p:spPr>
          <a:xfrm xmlns:a="http://schemas.openxmlformats.org/drawingml/2006/main">
            <a:off x="1261872" y="4352544"/>
            <a:ext cx="10289743"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5000"/>
              </a:lnSpc>
              <a:buNone/>
            </a:pPr>
            <a:r>
              <a:rPr sz="1250">
                <a:solidFill>
                  <a:srgbClr val="24354F"/>
                </a:solidFill>
                <a:latin typeface="Calibri"/>
                <a:ea typeface="Calibri"/>
                <a:cs typeface="Calibri"/>
              </a:rPr>
              <a:t>Does exact selective admission reject recurrent families when calibration support is inadequate?</a:t>
            </a:r>
          </a:p>
        </p:txBody>
      </p:sp>
      <p:sp>
        <p:nvSpPr>
          <p:cNvPr id="23" name="Shape 21">
            <a:extLst xmlns:a="http://schemas.openxmlformats.org/drawingml/2006/main">
              <a:ext uri="{FF2B5EF4-FFF2-40B4-BE49-F238E27FC236}">
                <a16:creationId xmlns:a16="http://schemas.microsoft.com/office/drawing/2014/main" id="{E5F9C64E-F43F-4009-B479-6D5A787B7EE3}"/>
              </a:ext>
            </a:extLst>
          </p:cNvPr>
          <p:cNvSpPr>
            <a:spLocks xmlns:a="http://schemas.openxmlformats.org/drawingml/2006/main" noGrp="1"/>
          </p:cNvSpPr>
          <p:nvPr/>
        </p:nvSpPr>
        <p:spPr>
          <a:xfrm xmlns:a="http://schemas.openxmlformats.org/drawingml/2006/main">
            <a:off x="640080" y="4864608"/>
            <a:ext cx="10911535" cy="0"/>
          </a:xfrm>
          <a:prstGeom xmlns:a="http://schemas.openxmlformats.org/drawingml/2006/main" prst="line">
            <a:avLst/>
          </a:prstGeom>
          <a:noFill xmlns:a="http://schemas.openxmlformats.org/drawingml/2006/main"/>
          <a:ln xmlns:a="http://schemas.openxmlformats.org/drawingml/2006/main" w="9525">
            <a:solidFill>
              <a:srgbClr val="EAF1F7"/>
            </a:solidFill>
            <a:prstDash val="solid"/>
          </a:ln>
        </p:spPr>
        <p:txBody>
          <a:bodyPr xmlns:a="http://schemas.openxmlformats.org/drawingml/2006/main"/>
          <a:lstStyle xmlns:a="http://schemas.openxmlformats.org/drawingml/2006/main"/>
          <a:p xmlns:a="http://schemas.openxmlformats.org/drawingml/2006/main"/>
        </p:txBody>
      </p:sp>
      <p:sp>
        <p:nvSpPr>
          <p:cNvPr id="24" name="Shape 22">
            <a:extLst xmlns:a="http://schemas.openxmlformats.org/drawingml/2006/main">
              <a:ext uri="{FF2B5EF4-FFF2-40B4-BE49-F238E27FC236}">
                <a16:creationId xmlns:a16="http://schemas.microsoft.com/office/drawing/2014/main" id="{C3E00CA9-A120-4A62-8C13-93A0BCC21F1B}"/>
              </a:ext>
            </a:extLst>
          </p:cNvPr>
          <p:cNvSpPr>
            <a:spLocks xmlns:a="http://schemas.openxmlformats.org/drawingml/2006/main" noGrp="1"/>
          </p:cNvSpPr>
          <p:nvPr/>
        </p:nvSpPr>
        <p:spPr>
          <a:xfrm xmlns:a="http://schemas.openxmlformats.org/drawingml/2006/main">
            <a:off x="640080" y="4946904"/>
            <a:ext cx="438912" cy="438912"/>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25" name="Text 23">
            <a:extLst xmlns:a="http://schemas.openxmlformats.org/drawingml/2006/main">
              <a:ext uri="{FF2B5EF4-FFF2-40B4-BE49-F238E27FC236}">
                <a16:creationId xmlns:a16="http://schemas.microsoft.com/office/drawing/2014/main" id="{0E821177-2C37-4788-B75E-112D648B76A6}"/>
              </a:ext>
            </a:extLst>
          </p:cNvPr>
          <p:cNvSpPr>
            <a:spLocks xmlns:a="http://schemas.openxmlformats.org/drawingml/2006/main" noGrp="1"/>
          </p:cNvSpPr>
          <p:nvPr/>
        </p:nvSpPr>
        <p:spPr>
          <a:xfrm xmlns:a="http://schemas.openxmlformats.org/drawingml/2006/main">
            <a:off x="640080" y="4946904"/>
            <a:ext cx="43891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p>
        </p:txBody>
      </p:sp>
      <p:sp>
        <p:nvSpPr>
          <p:cNvPr id="26" name="Text 24">
            <a:extLst xmlns:a="http://schemas.openxmlformats.org/drawingml/2006/main">
              <a:ext uri="{FF2B5EF4-FFF2-40B4-BE49-F238E27FC236}">
                <a16:creationId xmlns:a16="http://schemas.microsoft.com/office/drawing/2014/main" id="{ED6EB215-416B-46BC-91EE-22CC2E8A608F}"/>
              </a:ext>
            </a:extLst>
          </p:cNvPr>
          <p:cNvSpPr>
            <a:spLocks xmlns:a="http://schemas.openxmlformats.org/drawingml/2006/main" noGrp="1"/>
          </p:cNvSpPr>
          <p:nvPr/>
        </p:nvSpPr>
        <p:spPr>
          <a:xfrm xmlns:a="http://schemas.openxmlformats.org/drawingml/2006/main">
            <a:off x="640080" y="4946904"/>
            <a:ext cx="43891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50" b="1">
                <a:solidFill>
                  <a:srgbClr val="FFFFFF"/>
                </a:solidFill>
                <a:latin typeface="Calibri"/>
                <a:ea typeface="Calibri"/>
                <a:cs typeface="Calibri"/>
              </a:rPr>
              <a:t>RQ4</a:t>
            </a:r>
          </a:p>
        </p:txBody>
      </p:sp>
      <p:sp>
        <p:nvSpPr>
          <p:cNvPr id="27" name="Text 25">
            <a:extLst xmlns:a="http://schemas.openxmlformats.org/drawingml/2006/main">
              <a:ext uri="{FF2B5EF4-FFF2-40B4-BE49-F238E27FC236}">
                <a16:creationId xmlns:a16="http://schemas.microsoft.com/office/drawing/2014/main" id="{E3C7C3D3-8D74-4E8A-870F-F6ECB2BA03B8}"/>
              </a:ext>
            </a:extLst>
          </p:cNvPr>
          <p:cNvSpPr>
            <a:spLocks xmlns:a="http://schemas.openxmlformats.org/drawingml/2006/main" noGrp="1"/>
          </p:cNvSpPr>
          <p:nvPr/>
        </p:nvSpPr>
        <p:spPr>
          <a:xfrm xmlns:a="http://schemas.openxmlformats.org/drawingml/2006/main">
            <a:off x="1261872" y="4956048"/>
            <a:ext cx="10289743"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5000"/>
              </a:lnSpc>
              <a:buNone/>
            </a:pPr>
            <a:r>
              <a:rPr sz="1250">
                <a:solidFill>
                  <a:srgbClr val="24354F"/>
                </a:solidFill>
                <a:latin typeface="Calibri"/>
                <a:ea typeface="Calibri"/>
                <a:cs typeface="Calibri"/>
              </a:rPr>
              <a:t>Which failure modes remain after structural compilation — and what does compaction not improve?</a:t>
            </a:r>
          </a:p>
        </p:txBody>
      </p:sp>
      <p:sp>
        <p:nvSpPr>
          <p:cNvPr id="28" name="Shape 26">
            <a:extLst xmlns:a="http://schemas.openxmlformats.org/drawingml/2006/main">
              <a:ext uri="{FF2B5EF4-FFF2-40B4-BE49-F238E27FC236}">
                <a16:creationId xmlns:a16="http://schemas.microsoft.com/office/drawing/2014/main" id="{878EB5B8-6CBD-4073-9EA5-F45047556AFB}"/>
              </a:ext>
            </a:extLst>
          </p:cNvPr>
          <p:cNvSpPr>
            <a:spLocks xmlns:a="http://schemas.openxmlformats.org/drawingml/2006/main" noGrp="1"/>
          </p:cNvSpPr>
          <p:nvPr/>
        </p:nvSpPr>
        <p:spPr>
          <a:xfrm xmlns:a="http://schemas.openxmlformats.org/drawingml/2006/main">
            <a:off x="640080" y="5468112"/>
            <a:ext cx="10911535" cy="0"/>
          </a:xfrm>
          <a:prstGeom xmlns:a="http://schemas.openxmlformats.org/drawingml/2006/main" prst="line">
            <a:avLst/>
          </a:prstGeom>
          <a:noFill xmlns:a="http://schemas.openxmlformats.org/drawingml/2006/main"/>
          <a:ln xmlns:a="http://schemas.openxmlformats.org/drawingml/2006/main" w="9525">
            <a:solidFill>
              <a:srgbClr val="EAF1F7"/>
            </a:solidFill>
            <a:prstDash val="solid"/>
          </a:ln>
        </p:spPr>
        <p:txBody>
          <a:bodyPr xmlns:a="http://schemas.openxmlformats.org/drawingml/2006/main"/>
          <a:lstStyle xmlns:a="http://schemas.openxmlformats.org/drawingml/2006/main"/>
          <a:p xmlns:a="http://schemas.openxmlformats.org/drawingml/2006/main"/>
        </p:txBody>
      </p:sp>
      <p:sp>
        <p:nvSpPr>
          <p:cNvPr id="29" name="Shape 27">
            <a:extLst xmlns:a="http://schemas.openxmlformats.org/drawingml/2006/main">
              <a:ext uri="{FF2B5EF4-FFF2-40B4-BE49-F238E27FC236}">
                <a16:creationId xmlns:a16="http://schemas.microsoft.com/office/drawing/2014/main" id="{D3EA1D38-D026-4F21-9D5C-21C3B7A14AC8}"/>
              </a:ext>
            </a:extLst>
          </p:cNvPr>
          <p:cNvSpPr>
            <a:spLocks xmlns:a="http://schemas.openxmlformats.org/drawingml/2006/main" noGrp="1"/>
          </p:cNvSpPr>
          <p:nvPr/>
        </p:nvSpPr>
        <p:spPr>
          <a:xfrm xmlns:a="http://schemas.openxmlformats.org/drawingml/2006/main">
            <a:off x="640080" y="5550408"/>
            <a:ext cx="438912" cy="438912"/>
          </a:xfrm>
          <a:prstGeom xmlns:a="http://schemas.openxmlformats.org/drawingml/2006/main" prst="ellipse">
            <a:avLst/>
          </a:prstGeom>
          <a:solidFill xmlns:a="http://schemas.openxmlformats.org/drawingml/2006/main">
            <a:srgbClr val="56B3BE"/>
          </a:solidFill>
          <a:ln xmlns:a="http://schemas.openxmlformats.org/drawingml/2006/main" w="6350">
            <a:solidFill>
              <a:srgbClr val="56B3BE"/>
            </a:solidFill>
            <a:prstDash val="solid"/>
          </a:ln>
        </p:spPr>
        <p:txBody>
          <a:bodyPr xmlns:a="http://schemas.openxmlformats.org/drawingml/2006/main"/>
          <a:lstStyle xmlns:a="http://schemas.openxmlformats.org/drawingml/2006/main"/>
          <a:p xmlns:a="http://schemas.openxmlformats.org/drawingml/2006/main"/>
        </p:txBody>
      </p:sp>
      <p:sp>
        <p:nvSpPr>
          <p:cNvPr id="30" name="Text 28">
            <a:extLst xmlns:a="http://schemas.openxmlformats.org/drawingml/2006/main">
              <a:ext uri="{FF2B5EF4-FFF2-40B4-BE49-F238E27FC236}">
                <a16:creationId xmlns:a16="http://schemas.microsoft.com/office/drawing/2014/main" id="{718A49BE-00B7-49F1-BE05-D0ED068B9C62}"/>
              </a:ext>
            </a:extLst>
          </p:cNvPr>
          <p:cNvSpPr>
            <a:spLocks xmlns:a="http://schemas.openxmlformats.org/drawingml/2006/main" noGrp="1"/>
          </p:cNvSpPr>
          <p:nvPr/>
        </p:nvSpPr>
        <p:spPr>
          <a:xfrm xmlns:a="http://schemas.openxmlformats.org/drawingml/2006/main">
            <a:off x="640080" y="5550408"/>
            <a:ext cx="43891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p>
        </p:txBody>
      </p:sp>
      <p:sp>
        <p:nvSpPr>
          <p:cNvPr id="31" name="Text 29">
            <a:extLst xmlns:a="http://schemas.openxmlformats.org/drawingml/2006/main">
              <a:ext uri="{FF2B5EF4-FFF2-40B4-BE49-F238E27FC236}">
                <a16:creationId xmlns:a16="http://schemas.microsoft.com/office/drawing/2014/main" id="{52CB9732-0964-49B6-92E6-0254F47D5391}"/>
              </a:ext>
            </a:extLst>
          </p:cNvPr>
          <p:cNvSpPr>
            <a:spLocks xmlns:a="http://schemas.openxmlformats.org/drawingml/2006/main" noGrp="1"/>
          </p:cNvSpPr>
          <p:nvPr/>
        </p:nvSpPr>
        <p:spPr>
          <a:xfrm xmlns:a="http://schemas.openxmlformats.org/drawingml/2006/main">
            <a:off x="640080" y="5550408"/>
            <a:ext cx="43891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50" b="1">
                <a:solidFill>
                  <a:srgbClr val="FFFFFF"/>
                </a:solidFill>
                <a:latin typeface="Calibri"/>
                <a:ea typeface="Calibri"/>
                <a:cs typeface="Calibri"/>
              </a:rPr>
              <a:t>RQ5</a:t>
            </a:r>
          </a:p>
        </p:txBody>
      </p:sp>
      <p:sp>
        <p:nvSpPr>
          <p:cNvPr id="32" name="Text 30">
            <a:extLst xmlns:a="http://schemas.openxmlformats.org/drawingml/2006/main">
              <a:ext uri="{FF2B5EF4-FFF2-40B4-BE49-F238E27FC236}">
                <a16:creationId xmlns:a16="http://schemas.microsoft.com/office/drawing/2014/main" id="{3A150DD1-1261-4132-8972-0C23CAB73482}"/>
              </a:ext>
            </a:extLst>
          </p:cNvPr>
          <p:cNvSpPr>
            <a:spLocks xmlns:a="http://schemas.openxmlformats.org/drawingml/2006/main" noGrp="1"/>
          </p:cNvSpPr>
          <p:nvPr/>
        </p:nvSpPr>
        <p:spPr>
          <a:xfrm xmlns:a="http://schemas.openxmlformats.org/drawingml/2006/main">
            <a:off x="1261872" y="5559552"/>
            <a:ext cx="10289743"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nSpc>
                <a:spcPct val="105000"/>
              </a:lnSpc>
              <a:buNone/>
            </a:pPr>
            <a:r>
              <a:rPr sz="1250">
                <a:solidFill>
                  <a:srgbClr val="24354F"/>
                </a:solidFill>
                <a:latin typeface="Calibri"/>
                <a:ea typeface="Calibri"/>
                <a:cs typeface="Calibri"/>
              </a:rPr>
              <a:t>Can group-level paired evidence select a risk-bounded action before a fresh cohort is seen?</a:t>
            </a:r>
          </a:p>
        </p:txBody>
      </p:sp>
    </p:spTree>
    <p:extLst>
      <p:ext uri="{BB962C8B-B14F-4D97-AF65-F5344CB8AC3E}">
        <p14:creationId xmlns:p14="http://schemas.microsoft.com/office/powerpoint/2010/main" val="15389112"/>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8C0FEF8-D1B8-4C42-939D-532B5B22B16B}"/>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53EE5956-0FC3-4154-81DA-9FBD8CA576CD}"/>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7</a:t>
            </a:r>
          </a:p>
        </p:txBody>
      </p:sp>
      <p:sp>
        <p:nvSpPr>
          <p:cNvPr id="4" name="Text 2">
            <a:extLst xmlns:a="http://schemas.openxmlformats.org/drawingml/2006/main">
              <a:ext uri="{FF2B5EF4-FFF2-40B4-BE49-F238E27FC236}">
                <a16:creationId xmlns:a16="http://schemas.microsoft.com/office/drawing/2014/main" id="{E087E221-6415-4253-A6E6-027820523C86}"/>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FORMULATION  ·  §2.1–2.2</a:t>
            </a:r>
          </a:p>
        </p:txBody>
      </p:sp>
      <p:sp>
        <p:nvSpPr>
          <p:cNvPr id="5" name="Text 3">
            <a:extLst xmlns:a="http://schemas.openxmlformats.org/drawingml/2006/main">
              <a:ext uri="{FF2B5EF4-FFF2-40B4-BE49-F238E27FC236}">
                <a16:creationId xmlns:a16="http://schemas.microsoft.com/office/drawing/2014/main" id="{0464B6C0-799D-4E41-A9F5-8EAF26395996}"/>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Guarded specialization, defined</a:t>
            </a:r>
          </a:p>
        </p:txBody>
      </p:sp>
      <p:sp>
        <p:nvSpPr>
          <p:cNvPr id="6" name="Shape 4">
            <a:extLst xmlns:a="http://schemas.openxmlformats.org/drawingml/2006/main">
              <a:ext uri="{FF2B5EF4-FFF2-40B4-BE49-F238E27FC236}">
                <a16:creationId xmlns:a16="http://schemas.microsoft.com/office/drawing/2014/main" id="{A4C81A5C-EB14-4C59-BDFF-59A5BEB71BC3}"/>
              </a:ext>
            </a:extLst>
          </p:cNvPr>
          <p:cNvSpPr>
            <a:spLocks xmlns:a="http://schemas.openxmlformats.org/drawingml/2006/main" noGrp="1"/>
          </p:cNvSpPr>
          <p:nvPr/>
        </p:nvSpPr>
        <p:spPr>
          <a:xfrm xmlns:a="http://schemas.openxmlformats.org/drawingml/2006/main">
            <a:off x="640080" y="1371600"/>
            <a:ext cx="10911535" cy="786384"/>
          </a:xfrm>
          <a:prstGeom xmlns:a="http://schemas.openxmlformats.org/drawingml/2006/main" prst="roundRect">
            <a:avLst>
              <a:gd name="adj" fmla="val 5814"/>
            </a:avLst>
          </a:prstGeom>
          <a:solidFill xmlns:a="http://schemas.openxmlformats.org/drawingml/2006/main">
            <a:srgbClr val="E8F4F5"/>
          </a:solidFill>
          <a:ln xmlns:a="http://schemas.openxmlformats.org/drawingml/2006/main" w="9525">
            <a:solidFill>
              <a:srgbClr val="CFE4E7"/>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7" name="Text 5">
            <a:extLst xmlns:a="http://schemas.openxmlformats.org/drawingml/2006/main">
              <a:ext uri="{FF2B5EF4-FFF2-40B4-BE49-F238E27FC236}">
                <a16:creationId xmlns:a16="http://schemas.microsoft.com/office/drawing/2014/main" id="{8E064556-D108-478E-A988-B02B47CFDCA9}"/>
              </a:ext>
            </a:extLst>
          </p:cNvPr>
          <p:cNvSpPr>
            <a:spLocks xmlns:a="http://schemas.openxmlformats.org/drawingml/2006/main" noGrp="1"/>
          </p:cNvSpPr>
          <p:nvPr/>
        </p:nvSpPr>
        <p:spPr>
          <a:xfrm xmlns:a="http://schemas.openxmlformats.org/drawingml/2006/main">
            <a:off x="914400" y="1481328"/>
            <a:ext cx="103628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350" b="1">
                <a:solidFill>
                  <a:srgbClr val="0E1E3A"/>
                </a:solidFill>
                <a:latin typeface="Calibri"/>
                <a:ea typeface="Calibri"/>
                <a:cs typeface="Calibri"/>
              </a:rPr>
              <a:t>Compaction</a:t>
            </a:r>
            <a:r>
              <a:rPr sz="1350">
                <a:solidFill>
                  <a:srgbClr val="24354F"/>
                </a:solidFill>
                <a:latin typeface="Calibri"/>
                <a:ea typeface="Calibri"/>
                <a:cs typeface="Calibri"/>
              </a:rPr>
              <a:t> names the mechanism; </a:t>
            </a:r>
            <a:r>
              <a:rPr sz="1350" b="1">
                <a:solidFill>
                  <a:srgbClr val="0E1E3A"/>
                </a:solidFill>
                <a:latin typeface="Calibri"/>
                <a:ea typeface="Calibri"/>
                <a:cs typeface="Calibri"/>
              </a:rPr>
              <a:t>specialization</a:t>
            </a:r>
            <a:r>
              <a:rPr sz="1350">
                <a:solidFill>
                  <a:srgbClr val="24354F"/>
                </a:solidFill>
                <a:latin typeface="Calibri"/>
                <a:ea typeface="Calibri"/>
                <a:cs typeface="Calibri"/>
              </a:rPr>
              <a:t> names what it is allowed to do. Every decision the evidence does not determine stays with the model.</a:t>
            </a:r>
          </a:p>
        </p:txBody>
      </p:sp>
      <p:sp>
        <p:nvSpPr>
          <p:cNvPr id="8" name="Shape 6">
            <a:extLst xmlns:a="http://schemas.openxmlformats.org/drawingml/2006/main">
              <a:ext uri="{FF2B5EF4-FFF2-40B4-BE49-F238E27FC236}">
                <a16:creationId xmlns:a16="http://schemas.microsoft.com/office/drawing/2014/main" id="{AF9CA97C-E51A-4CF8-8338-9C0D8BAA8F2F}"/>
              </a:ext>
            </a:extLst>
          </p:cNvPr>
          <p:cNvSpPr>
            <a:spLocks xmlns:a="http://schemas.openxmlformats.org/drawingml/2006/main" noGrp="1"/>
          </p:cNvSpPr>
          <p:nvPr/>
        </p:nvSpPr>
        <p:spPr>
          <a:xfrm xmlns:a="http://schemas.openxmlformats.org/drawingml/2006/main">
            <a:off x="640080" y="2377440"/>
            <a:ext cx="5300320" cy="2697480"/>
          </a:xfrm>
          <a:prstGeom xmlns:a="http://schemas.openxmlformats.org/drawingml/2006/main" prst="roundRect">
            <a:avLst>
              <a:gd name="adj" fmla="val 1695"/>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9" name="Shape 7">
            <a:extLst xmlns:a="http://schemas.openxmlformats.org/drawingml/2006/main">
              <a:ext uri="{FF2B5EF4-FFF2-40B4-BE49-F238E27FC236}">
                <a16:creationId xmlns:a16="http://schemas.microsoft.com/office/drawing/2014/main" id="{0AAE3BAF-9379-4D95-BF32-A76B961961F4}"/>
              </a:ext>
            </a:extLst>
          </p:cNvPr>
          <p:cNvSpPr>
            <a:spLocks xmlns:a="http://schemas.openxmlformats.org/drawingml/2006/main" noGrp="1"/>
          </p:cNvSpPr>
          <p:nvPr/>
        </p:nvSpPr>
        <p:spPr>
          <a:xfrm xmlns:a="http://schemas.openxmlformats.org/drawingml/2006/main">
            <a:off x="914400" y="2578608"/>
            <a:ext cx="365760" cy="365760"/>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10" name="Text 8">
            <a:extLst xmlns:a="http://schemas.openxmlformats.org/drawingml/2006/main">
              <a:ext uri="{FF2B5EF4-FFF2-40B4-BE49-F238E27FC236}">
                <a16:creationId xmlns:a16="http://schemas.microsoft.com/office/drawing/2014/main" id="{A22FDF28-5094-4679-907D-4C9BB953560E}"/>
              </a:ext>
            </a:extLst>
          </p:cNvPr>
          <p:cNvSpPr>
            <a:spLocks xmlns:a="http://schemas.openxmlformats.org/drawingml/2006/main" noGrp="1"/>
          </p:cNvSpPr>
          <p:nvPr/>
        </p:nvSpPr>
        <p:spPr>
          <a:xfrm xmlns:a="http://schemas.openxmlformats.org/drawingml/2006/main">
            <a:off x="914400" y="2578608"/>
            <a:ext cx="365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300" b="1">
                <a:solidFill>
                  <a:srgbClr val="FFFFFF"/>
                </a:solidFill>
                <a:latin typeface="Calibri"/>
                <a:ea typeface="Calibri"/>
                <a:cs typeface="Calibri"/>
              </a:rPr>
              <a:t>✓</a:t>
            </a:r>
          </a:p>
        </p:txBody>
      </p:sp>
      <p:sp>
        <p:nvSpPr>
          <p:cNvPr id="11" name="Text 9">
            <a:extLst xmlns:a="http://schemas.openxmlformats.org/drawingml/2006/main">
              <a:ext uri="{FF2B5EF4-FFF2-40B4-BE49-F238E27FC236}">
                <a16:creationId xmlns:a16="http://schemas.microsoft.com/office/drawing/2014/main" id="{8AD9A2F4-B406-42A5-990A-40A119D4AB40}"/>
              </a:ext>
            </a:extLst>
          </p:cNvPr>
          <p:cNvSpPr>
            <a:spLocks xmlns:a="http://schemas.openxmlformats.org/drawingml/2006/main" noGrp="1"/>
          </p:cNvSpPr>
          <p:nvPr/>
        </p:nvSpPr>
        <p:spPr>
          <a:xfrm xmlns:a="http://schemas.openxmlformats.org/drawingml/2006/main">
            <a:off x="1417320" y="2578608"/>
            <a:ext cx="4248760"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0E1E3A"/>
                </a:solidFill>
                <a:latin typeface="Cambria"/>
                <a:ea typeface="Cambria"/>
                <a:cs typeface="Cambria"/>
              </a:rPr>
              <a:t>What it does</a:t>
            </a:r>
          </a:p>
        </p:txBody>
      </p:sp>
      <p:sp>
        <p:nvSpPr>
          <p:cNvPr id="12" name="Text 10">
            <a:extLst xmlns:a="http://schemas.openxmlformats.org/drawingml/2006/main">
              <a:ext uri="{FF2B5EF4-FFF2-40B4-BE49-F238E27FC236}">
                <a16:creationId xmlns:a16="http://schemas.microsoft.com/office/drawing/2014/main" id="{3E53EF85-1D50-465A-B568-051149872115}"/>
              </a:ext>
            </a:extLst>
          </p:cNvPr>
          <p:cNvSpPr>
            <a:spLocks xmlns:a="http://schemas.openxmlformats.org/drawingml/2006/main" noGrp="1"/>
          </p:cNvSpPr>
          <p:nvPr/>
        </p:nvSpPr>
        <p:spPr>
          <a:xfrm xmlns:a="http://schemas.openxmlformats.org/drawingml/2006/main">
            <a:off x="932688" y="3090672"/>
            <a:ext cx="4715104" cy="18288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600"/>
              </a:spcAft>
              <a:buChar char="•"/>
            </a:pPr>
            <a:r>
              <a:rPr sz="1150">
                <a:solidFill>
                  <a:srgbClr val="24354F"/>
                </a:solidFill>
                <a:latin typeface="Calibri"/>
                <a:ea typeface="Calibri"/>
                <a:cs typeface="Calibri"/>
              </a:rPr>
              <a:t>Reconstructs typed, value-level provenance for every tool argument in the region</a:t>
            </a:r>
          </a:p>
          <a:p xmlns:a="http://schemas.openxmlformats.org/drawingml/2006/main">
            <a:pPr marL="342900" indent="-342900">
              <a:lnSpc>
                <a:spcPct val="106000"/>
              </a:lnSpc>
              <a:spcAft>
                <a:spcPts val="600"/>
              </a:spcAft>
              <a:buChar char="•"/>
            </a:pPr>
            <a:r>
              <a:rPr sz="1150">
                <a:solidFill>
                  <a:srgbClr val="24354F"/>
                </a:solidFill>
                <a:latin typeface="Calibri"/>
                <a:ea typeface="Calibri"/>
                <a:cs typeface="Calibri"/>
              </a:rPr>
              <a:t>Synthesizes a readable program from a closed 23-operator library at depth ≤ 2</a:t>
            </a:r>
          </a:p>
          <a:p xmlns:a="http://schemas.openxmlformats.org/drawingml/2006/main">
            <a:pPr marL="342900" indent="-342900">
              <a:lnSpc>
                <a:spcPct val="106000"/>
              </a:lnSpc>
              <a:spcAft>
                <a:spcPts val="600"/>
              </a:spcAft>
              <a:buChar char="•"/>
            </a:pPr>
            <a:r>
              <a:rPr sz="1150">
                <a:solidFill>
                  <a:srgbClr val="24354F"/>
                </a:solidFill>
                <a:latin typeface="Calibri"/>
                <a:ea typeface="Calibri"/>
                <a:cs typeface="Calibri"/>
              </a:rPr>
              <a:t>Induces a hard guard and a post-execution verifier from the same traces</a:t>
            </a:r>
          </a:p>
          <a:p xmlns:a="http://schemas.openxmlformats.org/drawingml/2006/main">
            <a:pPr marL="342900" indent="-342900">
              <a:lnSpc>
                <a:spcPct val="106000"/>
              </a:lnSpc>
              <a:spcAft>
                <a:spcPts val="600"/>
              </a:spcAft>
              <a:buChar char="•"/>
            </a:pPr>
            <a:r>
              <a:rPr sz="1150">
                <a:solidFill>
                  <a:srgbClr val="24354F"/>
                </a:solidFill>
                <a:latin typeface="Calibri"/>
                <a:ea typeface="Calibri"/>
                <a:cs typeface="Calibri"/>
              </a:rPr>
              <a:t>Attaches an exact finite-sample bound on registered-contract violations</a:t>
            </a:r>
          </a:p>
          <a:p xmlns:a="http://schemas.openxmlformats.org/drawingml/2006/main">
            <a:pPr marL="342900" indent="-342900">
              <a:lnSpc>
                <a:spcPct val="106000"/>
              </a:lnSpc>
              <a:spcAft>
                <a:spcPts val="600"/>
              </a:spcAft>
              <a:buChar char="•"/>
            </a:pPr>
            <a:r>
              <a:rPr sz="1150">
                <a:solidFill>
                  <a:srgbClr val="24354F"/>
                </a:solidFill>
                <a:latin typeface="Calibri"/>
                <a:ea typeface="Calibri"/>
                <a:cs typeface="Calibri"/>
              </a:rPr>
              <a:t>Falls back to the unchanged agent on any precondition miss</a:t>
            </a:r>
          </a:p>
        </p:txBody>
      </p:sp>
      <p:sp>
        <p:nvSpPr>
          <p:cNvPr id="13" name="Shape 11">
            <a:extLst xmlns:a="http://schemas.openxmlformats.org/drawingml/2006/main">
              <a:ext uri="{FF2B5EF4-FFF2-40B4-BE49-F238E27FC236}">
                <a16:creationId xmlns:a16="http://schemas.microsoft.com/office/drawing/2014/main" id="{4891C1C0-36C7-4EAE-904B-A99B613DF521}"/>
              </a:ext>
            </a:extLst>
          </p:cNvPr>
          <p:cNvSpPr>
            <a:spLocks xmlns:a="http://schemas.openxmlformats.org/drawingml/2006/main" noGrp="1"/>
          </p:cNvSpPr>
          <p:nvPr/>
        </p:nvSpPr>
        <p:spPr>
          <a:xfrm xmlns:a="http://schemas.openxmlformats.org/drawingml/2006/main">
            <a:off x="6251296" y="2377440"/>
            <a:ext cx="5300320" cy="2697480"/>
          </a:xfrm>
          <a:prstGeom xmlns:a="http://schemas.openxmlformats.org/drawingml/2006/main" prst="roundRect">
            <a:avLst>
              <a:gd name="adj" fmla="val 1695"/>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4" name="Shape 12">
            <a:extLst xmlns:a="http://schemas.openxmlformats.org/drawingml/2006/main">
              <a:ext uri="{FF2B5EF4-FFF2-40B4-BE49-F238E27FC236}">
                <a16:creationId xmlns:a16="http://schemas.microsoft.com/office/drawing/2014/main" id="{84621B2C-BCCF-4335-9539-A199C2EB99B9}"/>
              </a:ext>
            </a:extLst>
          </p:cNvPr>
          <p:cNvSpPr>
            <a:spLocks xmlns:a="http://schemas.openxmlformats.org/drawingml/2006/main" noGrp="1"/>
          </p:cNvSpPr>
          <p:nvPr/>
        </p:nvSpPr>
        <p:spPr>
          <a:xfrm xmlns:a="http://schemas.openxmlformats.org/drawingml/2006/main">
            <a:off x="6525616" y="2578608"/>
            <a:ext cx="365760" cy="365760"/>
          </a:xfrm>
          <a:prstGeom xmlns:a="http://schemas.openxmlformats.org/drawingml/2006/main" prst="ellipse">
            <a:avLst/>
          </a:prstGeom>
          <a:solidFill xmlns:a="http://schemas.openxmlformats.org/drawingml/2006/main">
            <a:srgbClr val="A93B2B"/>
          </a:solidFill>
          <a:ln xmlns:a="http://schemas.openxmlformats.org/drawingml/2006/main" w="6350">
            <a:solidFill>
              <a:srgbClr val="A93B2B"/>
            </a:solidFill>
            <a:prstDash val="solid"/>
          </a:ln>
        </p:spPr>
        <p:txBody>
          <a:bodyPr xmlns:a="http://schemas.openxmlformats.org/drawingml/2006/main"/>
          <a:lstStyle xmlns:a="http://schemas.openxmlformats.org/drawingml/2006/main"/>
          <a:p xmlns:a="http://schemas.openxmlformats.org/drawingml/2006/main"/>
        </p:txBody>
      </p:sp>
      <p:sp>
        <p:nvSpPr>
          <p:cNvPr id="15" name="Text 13">
            <a:extLst xmlns:a="http://schemas.openxmlformats.org/drawingml/2006/main">
              <a:ext uri="{FF2B5EF4-FFF2-40B4-BE49-F238E27FC236}">
                <a16:creationId xmlns:a16="http://schemas.microsoft.com/office/drawing/2014/main" id="{6ADE7319-9E41-4BC7-B88B-E69B45869110}"/>
              </a:ext>
            </a:extLst>
          </p:cNvPr>
          <p:cNvSpPr>
            <a:spLocks xmlns:a="http://schemas.openxmlformats.org/drawingml/2006/main" noGrp="1"/>
          </p:cNvSpPr>
          <p:nvPr/>
        </p:nvSpPr>
        <p:spPr>
          <a:xfrm xmlns:a="http://schemas.openxmlformats.org/drawingml/2006/main">
            <a:off x="6525616" y="2578608"/>
            <a:ext cx="365760"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200" b="1">
                <a:solidFill>
                  <a:srgbClr val="FFFFFF"/>
                </a:solidFill>
                <a:latin typeface="Calibri"/>
                <a:ea typeface="Calibri"/>
                <a:cs typeface="Calibri"/>
              </a:rPr>
              <a:t>✕</a:t>
            </a:r>
          </a:p>
        </p:txBody>
      </p:sp>
      <p:sp>
        <p:nvSpPr>
          <p:cNvPr id="16" name="Text 14">
            <a:extLst xmlns:a="http://schemas.openxmlformats.org/drawingml/2006/main">
              <a:ext uri="{FF2B5EF4-FFF2-40B4-BE49-F238E27FC236}">
                <a16:creationId xmlns:a16="http://schemas.microsoft.com/office/drawing/2014/main" id="{478DF980-D53A-4BF5-A380-06B9AD223928}"/>
              </a:ext>
            </a:extLst>
          </p:cNvPr>
          <p:cNvSpPr>
            <a:spLocks xmlns:a="http://schemas.openxmlformats.org/drawingml/2006/main" noGrp="1"/>
          </p:cNvSpPr>
          <p:nvPr/>
        </p:nvSpPr>
        <p:spPr>
          <a:xfrm xmlns:a="http://schemas.openxmlformats.org/drawingml/2006/main">
            <a:off x="7028536" y="2578608"/>
            <a:ext cx="4248760"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A93B2B"/>
                </a:solidFill>
                <a:latin typeface="Cambria"/>
                <a:ea typeface="Cambria"/>
                <a:cs typeface="Cambria"/>
              </a:rPr>
              <a:t>What it does not claim</a:t>
            </a:r>
          </a:p>
        </p:txBody>
      </p:sp>
      <p:sp>
        <p:nvSpPr>
          <p:cNvPr id="17" name="Text 15">
            <a:extLst xmlns:a="http://schemas.openxmlformats.org/drawingml/2006/main">
              <a:ext uri="{FF2B5EF4-FFF2-40B4-BE49-F238E27FC236}">
                <a16:creationId xmlns:a16="http://schemas.microsoft.com/office/drawing/2014/main" id="{71166619-5DAA-4E64-97B8-15A035D4E59B}"/>
              </a:ext>
            </a:extLst>
          </p:cNvPr>
          <p:cNvSpPr>
            <a:spLocks xmlns:a="http://schemas.openxmlformats.org/drawingml/2006/main" noGrp="1"/>
          </p:cNvSpPr>
          <p:nvPr/>
        </p:nvSpPr>
        <p:spPr>
          <a:xfrm xmlns:a="http://schemas.openxmlformats.org/drawingml/2006/main">
            <a:off x="6543904" y="3090672"/>
            <a:ext cx="4715104" cy="18288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600"/>
              </a:spcAft>
              <a:buChar char="•"/>
            </a:pPr>
            <a:r>
              <a:rPr sz="1150">
                <a:solidFill>
                  <a:srgbClr val="5C4034"/>
                </a:solidFill>
                <a:latin typeface="Calibri"/>
                <a:ea typeface="Calibri"/>
                <a:cs typeface="Calibri"/>
              </a:rPr>
              <a:t>Universal semantic equivalence between agent and program</a:t>
            </a:r>
          </a:p>
          <a:p xmlns:a="http://schemas.openxmlformats.org/drawingml/2006/main">
            <a:pPr marL="342900" indent="-342900">
              <a:lnSpc>
                <a:spcPct val="106000"/>
              </a:lnSpc>
              <a:spcAft>
                <a:spcPts val="600"/>
              </a:spcAft>
              <a:buChar char="•"/>
            </a:pPr>
            <a:r>
              <a:rPr sz="1150">
                <a:solidFill>
                  <a:srgbClr val="5C4034"/>
                </a:solidFill>
                <a:latin typeface="Calibri"/>
                <a:ea typeface="Calibri"/>
                <a:cs typeface="Calibri"/>
              </a:rPr>
              <a:t>Production certification — no canary, no live service, one snapshot domain</a:t>
            </a:r>
          </a:p>
          <a:p xmlns:a="http://schemas.openxmlformats.org/drawingml/2006/main">
            <a:pPr marL="342900" indent="-342900">
              <a:lnSpc>
                <a:spcPct val="106000"/>
              </a:lnSpc>
              <a:spcAft>
                <a:spcPts val="600"/>
              </a:spcAft>
              <a:buChar char="•"/>
            </a:pPr>
            <a:r>
              <a:rPr sz="1150">
                <a:solidFill>
                  <a:srgbClr val="5C4034"/>
                </a:solidFill>
                <a:latin typeface="Calibri"/>
                <a:ea typeface="Calibri"/>
                <a:cs typeface="Calibri"/>
              </a:rPr>
              <a:t>Cross-domain generalization beyond the studied workflow family</a:t>
            </a:r>
          </a:p>
          <a:p xmlns:a="http://schemas.openxmlformats.org/drawingml/2006/main">
            <a:pPr marL="342900" indent="-342900">
              <a:lnSpc>
                <a:spcPct val="106000"/>
              </a:lnSpc>
              <a:spcAft>
                <a:spcPts val="600"/>
              </a:spcAft>
              <a:buChar char="•"/>
            </a:pPr>
            <a:r>
              <a:rPr sz="1150">
                <a:solidFill>
                  <a:srgbClr val="5C4034"/>
                </a:solidFill>
                <a:latin typeface="Calibri"/>
                <a:ea typeface="Calibri"/>
                <a:cs typeface="Calibri"/>
              </a:rPr>
              <a:t>Fewer necessary tool calls — evidence acquisition is untouched</a:t>
            </a:r>
          </a:p>
          <a:p xmlns:a="http://schemas.openxmlformats.org/drawingml/2006/main">
            <a:pPr marL="342900" indent="-342900">
              <a:lnSpc>
                <a:spcPct val="106000"/>
              </a:lnSpc>
              <a:spcAft>
                <a:spcPts val="600"/>
              </a:spcAft>
              <a:buChar char="•"/>
            </a:pPr>
            <a:r>
              <a:rPr sz="1150">
                <a:solidFill>
                  <a:srgbClr val="5C4034"/>
                </a:solidFill>
                <a:latin typeface="Calibri"/>
                <a:ea typeface="Calibri"/>
                <a:cs typeface="Calibri"/>
              </a:rPr>
              <a:t>Deterministic natural-language generation</a:t>
            </a:r>
          </a:p>
        </p:txBody>
      </p:sp>
      <p:sp>
        <p:nvSpPr>
          <p:cNvPr id="18" name="Text 16">
            <a:extLst xmlns:a="http://schemas.openxmlformats.org/drawingml/2006/main">
              <a:ext uri="{FF2B5EF4-FFF2-40B4-BE49-F238E27FC236}">
                <a16:creationId xmlns:a16="http://schemas.microsoft.com/office/drawing/2014/main" id="{046C01BA-216D-49FA-877C-3804D4FDEA4F}"/>
              </a:ext>
            </a:extLst>
          </p:cNvPr>
          <p:cNvSpPr>
            <a:spLocks xmlns:a="http://schemas.openxmlformats.org/drawingml/2006/main" noGrp="1"/>
          </p:cNvSpPr>
          <p:nvPr/>
        </p:nvSpPr>
        <p:spPr>
          <a:xfrm xmlns:a="http://schemas.openxmlformats.org/drawingml/2006/main">
            <a:off x="640080" y="5285232"/>
            <a:ext cx="10911535" cy="29260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i="1">
                <a:solidFill>
                  <a:srgbClr val="5A6B84"/>
                </a:solidFill>
                <a:latin typeface="Calibri"/>
                <a:ea typeface="Calibri"/>
                <a:cs typeface="Calibri"/>
              </a:rPr>
              <a:t>Shipped over one typed trace IR: guarded region compilation, guarded composite synthesis over admitted read programs, and trace-guided workflow specialization for routing.</a:t>
            </a:r>
          </a:p>
        </p:txBody>
      </p:sp>
    </p:spTree>
    <p:extLst>
      <p:ext uri="{BB962C8B-B14F-4D97-AF65-F5344CB8AC3E}">
        <p14:creationId xmlns:p14="http://schemas.microsoft.com/office/powerpoint/2010/main" val="63810474"/>
      </p:ext>
    </p:extLst>
  </p:cSld>
</p:sld>
</file>

<file path=ppt/slides/slide8.xml><?xml version="1.0" encoding="utf-8"?>
<p:sld xmlns:a="http://schemas.openxmlformats.org/drawingml/2006/main" xmlns:r="http://schemas.openxmlformats.org/officeDocument/2006/relationships" xmlns:p="http://schemas.openxmlformats.org/presentationml/2006/main">
  <p:cSld name="Divider II">
    <p:bg>
      <p:bgPr>
        <a:solidFill>
          <a:srgbClr val="0E1E3A"/>
        </a:solidFill>
        <a:effectLst/>
      </p:bgPr>
    </p:bg>
    <p:spTree>
      <p:nvGrpSpPr>
        <p:cNvPr id="1" name=""/>
        <p:cNvGrpSpPr/>
        <p:nvPr/>
      </p:nvGrpSpPr>
      <p:grpSpPr>
        <a:xfrm>
          <a:off x="0" y="0"/>
          <a:ext cx="0" cy="0"/>
          <a:chOff x="0" y="0"/>
          <a:chExt cx="0" cy="0"/>
        </a:xfrm>
      </p:grpSpPr>
      <p:sp>
        <p:nvSpPr>
          <p:cNvPr id="2" name="Text 0"/>
          <p:cNvSpPr/>
          <p:nvPr/>
        </p:nvSpPr>
        <p:spPr>
          <a:xfrm>
            <a:off x="640080" y="6345936"/>
            <a:ext cx="5486400" cy="256032"/>
          </a:xfrm>
          <a:prstGeom prst="rect">
            <a:avLst/>
          </a:prstGeom>
          <a:noFill/>
          <a:ln/>
        </p:spPr>
        <p:txBody>
          <a:bodyPr wrap="square" lIns="0" tIns="0" rIns="0" bIns="0" rtlCol="0" anchor="t"/>
          <a:lstStyle/>
          <a:p>
            <a:pPr marL="0" indent="0">
              <a:buNone/>
            </a:pPr>
            <a:r>
              <a:rPr lang="en-US" sz="900" kern="0" spc="100" dirty="0">
                <a:solidFill>
                  <a:srgbClr val="43597C"/>
                </a:solidFill>
                <a:latin typeface="Calibri" pitchFamily="34" charset="0"/>
                <a:ea typeface="Calibri" pitchFamily="34" charset="-122"/>
                <a:cs typeface="Calibri" pitchFamily="34" charset="-120"/>
              </a:rPr>
              <a:t>Guarded Agentic Compaction</a:t>
            </a:r>
            <a:endParaRPr lang="en-US" sz="900" dirty="0"/>
          </a:p>
        </p:txBody>
      </p:sp>
      <p:sp>
        <p:nvSpPr>
          <p:cNvPr id="3" name="Text 1"/>
          <p:cNvSpPr/>
          <p:nvPr/>
        </p:nvSpPr>
        <p:spPr>
          <a:xfrm>
            <a:off x="10637215" y="6345936"/>
            <a:ext cx="914400" cy="256032"/>
          </a:xfrm>
          <a:prstGeom prst="rect">
            <a:avLst/>
          </a:prstGeom>
          <a:noFill/>
          <a:ln/>
        </p:spPr>
        <p:txBody>
          <a:bodyPr wrap="square" lIns="0" tIns="0" rIns="0" bIns="0" rtlCol="0" anchor="t"/>
          <a:lstStyle/>
          <a:p>
            <a:pPr marL="0" indent="0" algn="r">
              <a:buNone/>
            </a:pPr>
            <a:r>
              <a:rPr lang="en-US" sz="900" dirty="0">
                <a:solidFill>
                  <a:srgbClr val="43597C"/>
                </a:solidFill>
                <a:latin typeface="Calibri" pitchFamily="34" charset="0"/>
                <a:ea typeface="Calibri" pitchFamily="34" charset="-122"/>
                <a:cs typeface="Calibri" pitchFamily="34" charset="-120"/>
              </a:rPr>
              <a:t>8</a:t>
            </a:r>
            <a:endParaRPr lang="en-US" sz="900" dirty="0"/>
          </a:p>
        </p:txBody>
      </p:sp>
      <p:sp>
        <p:nvSpPr>
          <p:cNvPr id="4" name="Shape 2"/>
          <p:cNvSpPr/>
          <p:nvPr/>
        </p:nvSpPr>
        <p:spPr>
          <a:xfrm>
            <a:off x="9326880" y="914400"/>
            <a:ext cx="5120640" cy="5120640"/>
          </a:xfrm>
          <a:prstGeom prst="ellipse">
            <a:avLst/>
          </a:prstGeom>
          <a:solidFill>
            <a:srgbClr val="1A3563">
              <a:alpha val="60000"/>
            </a:srgbClr>
          </a:solidFill>
          <a:ln w="12700">
            <a:solidFill>
              <a:srgbClr val="1A3563"/>
            </a:solidFill>
            <a:prstDash val="solid"/>
          </a:ln>
        </p:spPr>
        <p:txBody>
          <a:bodyPr/>
          <a:lstStyle/>
          <a:p>
            <a:endParaRPr lang="en-US"/>
          </a:p>
        </p:txBody>
      </p:sp>
      <p:sp>
        <p:nvSpPr>
          <p:cNvPr id="5" name="Shape 3"/>
          <p:cNvSpPr/>
          <p:nvPr/>
        </p:nvSpPr>
        <p:spPr>
          <a:xfrm>
            <a:off x="10607040" y="2194560"/>
            <a:ext cx="2560320" cy="2560320"/>
          </a:xfrm>
          <a:prstGeom prst="ellipse">
            <a:avLst/>
          </a:prstGeom>
          <a:solidFill>
            <a:srgbClr val="1F8A99">
              <a:alpha val="45000"/>
            </a:srgbClr>
          </a:solidFill>
          <a:ln w="12700">
            <a:solidFill>
              <a:srgbClr val="1F8A99"/>
            </a:solidFill>
            <a:prstDash val="solid"/>
          </a:ln>
        </p:spPr>
        <p:txBody>
          <a:bodyPr/>
          <a:lstStyle/>
          <a:p>
            <a:endParaRPr lang="en-US"/>
          </a:p>
        </p:txBody>
      </p:sp>
      <p:sp>
        <p:nvSpPr>
          <p:cNvPr id="6" name="Text 4"/>
          <p:cNvSpPr/>
          <p:nvPr/>
        </p:nvSpPr>
        <p:spPr>
          <a:xfrm>
            <a:off x="640080" y="2148840"/>
            <a:ext cx="1463040" cy="1371600"/>
          </a:xfrm>
          <a:prstGeom prst="rect">
            <a:avLst/>
          </a:prstGeom>
          <a:noFill/>
          <a:ln/>
        </p:spPr>
        <p:txBody>
          <a:bodyPr wrap="square" lIns="0" tIns="0" rIns="0" bIns="0" rtlCol="0" anchor="ctr"/>
          <a:lstStyle/>
          <a:p>
            <a:pPr marL="0" indent="0">
              <a:buNone/>
            </a:pPr>
            <a:r>
              <a:rPr lang="en-US" sz="7600" b="1" dirty="0">
                <a:solidFill>
                  <a:srgbClr val="56B3BE"/>
                </a:solidFill>
                <a:latin typeface="Cambria" pitchFamily="34" charset="0"/>
                <a:ea typeface="Cambria" pitchFamily="34" charset="-122"/>
                <a:cs typeface="Cambria" pitchFamily="34" charset="-120"/>
              </a:rPr>
              <a:t>II</a:t>
            </a:r>
            <a:endParaRPr lang="en-US" sz="7600" dirty="0"/>
          </a:p>
        </p:txBody>
      </p:sp>
      <p:sp>
        <p:nvSpPr>
          <p:cNvPr id="7" name="Text 5"/>
          <p:cNvSpPr/>
          <p:nvPr/>
        </p:nvSpPr>
        <p:spPr>
          <a:xfrm>
            <a:off x="2240280" y="2286000"/>
            <a:ext cx="6766560" cy="685800"/>
          </a:xfrm>
          <a:prstGeom prst="rect">
            <a:avLst/>
          </a:prstGeom>
          <a:noFill/>
          <a:ln/>
        </p:spPr>
        <p:txBody>
          <a:bodyPr wrap="square" lIns="0" tIns="0" rIns="0" bIns="0"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Guarded agentic compaction</a:t>
            </a:r>
            <a:endParaRPr lang="en-US" sz="3400" dirty="0"/>
          </a:p>
        </p:txBody>
      </p:sp>
      <p:sp>
        <p:nvSpPr>
          <p:cNvPr id="8" name="Text 6"/>
          <p:cNvSpPr/>
          <p:nvPr/>
        </p:nvSpPr>
        <p:spPr>
          <a:xfrm>
            <a:off x="2267712" y="3017520"/>
            <a:ext cx="6675120" cy="731520"/>
          </a:xfrm>
          <a:prstGeom prst="rect">
            <a:avLst/>
          </a:prstGeom>
          <a:noFill/>
          <a:ln/>
        </p:spPr>
        <p:txBody>
          <a:bodyPr wrap="square" lIns="0" tIns="0" rIns="0" bIns="0" rtlCol="0" anchor="t"/>
          <a:lstStyle/>
          <a:p>
            <a:pPr marL="0" indent="0">
              <a:lnSpc>
                <a:spcPct val="110000"/>
              </a:lnSpc>
              <a:buNone/>
            </a:pPr>
            <a:r>
              <a:rPr lang="en-US" sz="1350" dirty="0">
                <a:solidFill>
                  <a:srgbClr val="9BD0D6"/>
                </a:solidFill>
                <a:latin typeface="Calibri" pitchFamily="34" charset="0"/>
                <a:ea typeface="Calibri" pitchFamily="34" charset="-122"/>
                <a:cs typeface="Calibri" pitchFamily="34" charset="-120"/>
              </a:rPr>
              <a:t>Capture offline, compile offline, dispatch at the entry boundary — six independent rejection points, with refusal as the default output.</a:t>
            </a:r>
            <a:endParaRPr lang="en-US" sz="1350" dirty="0"/>
          </a:p>
        </p:txBody>
      </p:sp>
    </p:spTree>
  </p:cSld>
  <p:clrMapOvr>
    <a:masterClrMapping/>
  </p:clrMapOvr>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D9560BA-A71B-485F-96AA-5595BB194F91}"/>
              </a:ext>
            </a:extLst>
          </p:cNvPr>
          <p:cNvSpPr>
            <a:spLocks xmlns:a="http://schemas.openxmlformats.org/drawingml/2006/main" noGrp="1"/>
          </p:cNvSpPr>
          <p:nvPr/>
        </p:nvSpPr>
        <p:spPr>
          <a:xfrm xmlns:a="http://schemas.openxmlformats.org/drawingml/2006/main">
            <a:off x="640080" y="6345936"/>
            <a:ext cx="5486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00" spc="100">
                <a:solidFill>
                  <a:srgbClr val="A3B2C4"/>
                </a:solidFill>
                <a:latin typeface="Calibri"/>
                <a:ea typeface="Calibri"/>
                <a:cs typeface="Calibri"/>
              </a:rPr>
              <a:t>Guarded Agentic Compaction</a:t>
            </a:r>
          </a:p>
        </p:txBody>
      </p:sp>
      <p:sp>
        <p:nvSpPr>
          <p:cNvPr id="3" name="Text 1">
            <a:extLst xmlns:a="http://schemas.openxmlformats.org/drawingml/2006/main">
              <a:ext uri="{FF2B5EF4-FFF2-40B4-BE49-F238E27FC236}">
                <a16:creationId xmlns:a16="http://schemas.microsoft.com/office/drawing/2014/main" id="{B78D33C4-2CC4-4B1A-870E-4ECFAF66984F}"/>
              </a:ext>
            </a:extLst>
          </p:cNvPr>
          <p:cNvSpPr>
            <a:spLocks xmlns:a="http://schemas.openxmlformats.org/drawingml/2006/main" noGrp="1"/>
          </p:cNvSpPr>
          <p:nvPr/>
        </p:nvSpPr>
        <p:spPr>
          <a:xfrm xmlns:a="http://schemas.openxmlformats.org/drawingml/2006/main">
            <a:off x="10637215" y="6345936"/>
            <a:ext cx="91440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gn="r">
              <a:buNone/>
            </a:pPr>
            <a:r>
              <a:rPr sz="900">
                <a:solidFill>
                  <a:srgbClr val="A3B2C4"/>
                </a:solidFill>
                <a:latin typeface="Calibri"/>
                <a:ea typeface="Calibri"/>
                <a:cs typeface="Calibri"/>
              </a:rPr>
              <a:t>9</a:t>
            </a:r>
          </a:p>
        </p:txBody>
      </p:sp>
      <p:sp>
        <p:nvSpPr>
          <p:cNvPr id="4" name="Text 2">
            <a:extLst xmlns:a="http://schemas.openxmlformats.org/drawingml/2006/main">
              <a:ext uri="{FF2B5EF4-FFF2-40B4-BE49-F238E27FC236}">
                <a16:creationId xmlns:a16="http://schemas.microsoft.com/office/drawing/2014/main" id="{50C50895-8D42-4AD5-B1C9-651AA1AB8C85}"/>
              </a:ext>
            </a:extLst>
          </p:cNvPr>
          <p:cNvSpPr>
            <a:spLocks xmlns:a="http://schemas.openxmlformats.org/drawingml/2006/main" noGrp="1"/>
          </p:cNvSpPr>
          <p:nvPr/>
        </p:nvSpPr>
        <p:spPr>
          <a:xfrm xmlns:a="http://schemas.openxmlformats.org/drawingml/2006/main">
            <a:off x="640080" y="384048"/>
            <a:ext cx="10911535" cy="237744"/>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050" b="1" spc="180">
                <a:solidFill>
                  <a:srgbClr val="1F8A99"/>
                </a:solidFill>
                <a:latin typeface="Calibri"/>
                <a:ea typeface="Calibri"/>
                <a:cs typeface="Calibri"/>
              </a:rPr>
              <a:t>METHOD  ·  ARCHITECTURE  ·  FIGURE 1</a:t>
            </a:r>
          </a:p>
        </p:txBody>
      </p:sp>
      <p:sp>
        <p:nvSpPr>
          <p:cNvPr id="5" name="Text 3">
            <a:extLst xmlns:a="http://schemas.openxmlformats.org/drawingml/2006/main">
              <a:ext uri="{FF2B5EF4-FFF2-40B4-BE49-F238E27FC236}">
                <a16:creationId xmlns:a16="http://schemas.microsoft.com/office/drawing/2014/main" id="{3A75CA1B-7555-4D12-A5FB-1096566EE72C}"/>
              </a:ext>
            </a:extLst>
          </p:cNvPr>
          <p:cNvSpPr>
            <a:spLocks xmlns:a="http://schemas.openxmlformats.org/drawingml/2006/main" noGrp="1"/>
          </p:cNvSpPr>
          <p:nvPr/>
        </p:nvSpPr>
        <p:spPr>
          <a:xfrm xmlns:a="http://schemas.openxmlformats.org/drawingml/2006/main">
            <a:off x="640080" y="658368"/>
            <a:ext cx="10911535" cy="50292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2600" b="1">
                <a:solidFill>
                  <a:srgbClr val="0E1E3A"/>
                </a:solidFill>
                <a:latin typeface="Cambria"/>
                <a:ea typeface="Cambria"/>
                <a:cs typeface="Cambria"/>
              </a:rPr>
              <a:t>Capture, compile, dispatch at the boundary</a:t>
            </a:r>
          </a:p>
        </p:txBody>
      </p:sp>
      <p:sp>
        <p:nvSpPr>
          <p:cNvPr id="6" name="Shape 4">
            <a:extLst xmlns:a="http://schemas.openxmlformats.org/drawingml/2006/main">
              <a:ext uri="{FF2B5EF4-FFF2-40B4-BE49-F238E27FC236}">
                <a16:creationId xmlns:a16="http://schemas.microsoft.com/office/drawing/2014/main" id="{F9EDFA8E-3EF2-422D-A3CC-79F751589FCF}"/>
              </a:ext>
            </a:extLst>
          </p:cNvPr>
          <p:cNvSpPr>
            <a:spLocks xmlns:a="http://schemas.openxmlformats.org/drawingml/2006/main" noGrp="1"/>
          </p:cNvSpPr>
          <p:nvPr/>
        </p:nvSpPr>
        <p:spPr>
          <a:xfrm xmlns:a="http://schemas.openxmlformats.org/drawingml/2006/main">
            <a:off x="640080" y="1426464"/>
            <a:ext cx="3381146" cy="2724912"/>
          </a:xfrm>
          <a:prstGeom xmlns:a="http://schemas.openxmlformats.org/drawingml/2006/main" prst="roundRect">
            <a:avLst>
              <a:gd name="adj" fmla="val 1678"/>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7" name="Shape 5">
            <a:extLst xmlns:a="http://schemas.openxmlformats.org/drawingml/2006/main">
              <a:ext uri="{FF2B5EF4-FFF2-40B4-BE49-F238E27FC236}">
                <a16:creationId xmlns:a16="http://schemas.microsoft.com/office/drawing/2014/main" id="{F185BE63-37BA-4457-A7FD-2E65E3B92F12}"/>
              </a:ext>
            </a:extLst>
          </p:cNvPr>
          <p:cNvSpPr>
            <a:spLocks xmlns:a="http://schemas.openxmlformats.org/drawingml/2006/main" noGrp="1"/>
          </p:cNvSpPr>
          <p:nvPr/>
        </p:nvSpPr>
        <p:spPr>
          <a:xfrm xmlns:a="http://schemas.openxmlformats.org/drawingml/2006/main">
            <a:off x="914400" y="1664208"/>
            <a:ext cx="402336" cy="402336"/>
          </a:xfrm>
          <a:prstGeom xmlns:a="http://schemas.openxmlformats.org/drawingml/2006/main" prst="ellipse">
            <a:avLst/>
          </a:prstGeom>
          <a:solidFill xmlns:a="http://schemas.openxmlformats.org/drawingml/2006/main">
            <a:srgbClr val="1F8A99"/>
          </a:solidFill>
          <a:ln xmlns:a="http://schemas.openxmlformats.org/drawingml/2006/main" w="6350">
            <a:solidFill>
              <a:srgbClr val="1F8A99"/>
            </a:solidFill>
            <a:prstDash val="solid"/>
          </a:ln>
        </p:spPr>
        <p:txBody>
          <a:bodyPr xmlns:a="http://schemas.openxmlformats.org/drawingml/2006/main"/>
          <a:lstStyle xmlns:a="http://schemas.openxmlformats.org/drawingml/2006/main"/>
          <a:p xmlns:a="http://schemas.openxmlformats.org/drawingml/2006/main"/>
        </p:txBody>
      </p:sp>
      <p:sp>
        <p:nvSpPr>
          <p:cNvPr id="8" name="Text 6">
            <a:extLst xmlns:a="http://schemas.openxmlformats.org/drawingml/2006/main">
              <a:ext uri="{FF2B5EF4-FFF2-40B4-BE49-F238E27FC236}">
                <a16:creationId xmlns:a16="http://schemas.microsoft.com/office/drawing/2014/main" id="{8BF2C7AE-B2EA-4C52-A5F6-0F5BFB3749EE}"/>
              </a:ext>
            </a:extLst>
          </p:cNvPr>
          <p:cNvSpPr>
            <a:spLocks xmlns:a="http://schemas.openxmlformats.org/drawingml/2006/main" noGrp="1"/>
          </p:cNvSpPr>
          <p:nvPr/>
        </p:nvSpPr>
        <p:spPr>
          <a:xfrm xmlns:a="http://schemas.openxmlformats.org/drawingml/2006/main">
            <a:off x="914400" y="1664208"/>
            <a:ext cx="40233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400" b="1">
                <a:solidFill>
                  <a:srgbClr val="FFFFFF"/>
                </a:solidFill>
                <a:latin typeface="Calibri"/>
                <a:ea typeface="Calibri"/>
                <a:cs typeface="Calibri"/>
              </a:rPr>
              <a:t>A</a:t>
            </a:r>
          </a:p>
        </p:txBody>
      </p:sp>
      <p:sp>
        <p:nvSpPr>
          <p:cNvPr id="9" name="Text 7">
            <a:extLst xmlns:a="http://schemas.openxmlformats.org/drawingml/2006/main">
              <a:ext uri="{FF2B5EF4-FFF2-40B4-BE49-F238E27FC236}">
                <a16:creationId xmlns:a16="http://schemas.microsoft.com/office/drawing/2014/main" id="{8863FA41-2228-49F2-82FA-6C432B00C67C}"/>
              </a:ext>
            </a:extLst>
          </p:cNvPr>
          <p:cNvSpPr>
            <a:spLocks xmlns:a="http://schemas.openxmlformats.org/drawingml/2006/main" noGrp="1"/>
          </p:cNvSpPr>
          <p:nvPr/>
        </p:nvSpPr>
        <p:spPr>
          <a:xfrm xmlns:a="http://schemas.openxmlformats.org/drawingml/2006/main">
            <a:off x="1444752" y="1664208"/>
            <a:ext cx="228386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0E1E3A"/>
                </a:solidFill>
                <a:latin typeface="Cambria"/>
                <a:ea typeface="Cambria"/>
                <a:cs typeface="Cambria"/>
              </a:rPr>
              <a:t>Capture</a:t>
            </a:r>
          </a:p>
        </p:txBody>
      </p:sp>
      <p:sp>
        <p:nvSpPr>
          <p:cNvPr id="10" name="Text 8">
            <a:extLst xmlns:a="http://schemas.openxmlformats.org/drawingml/2006/main">
              <a:ext uri="{FF2B5EF4-FFF2-40B4-BE49-F238E27FC236}">
                <a16:creationId xmlns:a16="http://schemas.microsoft.com/office/drawing/2014/main" id="{DCE1ECAF-B277-4B13-86A7-EC15D2CEB714}"/>
              </a:ext>
            </a:extLst>
          </p:cNvPr>
          <p:cNvSpPr>
            <a:spLocks xmlns:a="http://schemas.openxmlformats.org/drawingml/2006/main" noGrp="1"/>
          </p:cNvSpPr>
          <p:nvPr/>
        </p:nvSpPr>
        <p:spPr>
          <a:xfrm xmlns:a="http://schemas.openxmlformats.org/drawingml/2006/main">
            <a:off x="932688" y="2286000"/>
            <a:ext cx="2795930" cy="17373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800"/>
              </a:spcAft>
              <a:buChar char="•"/>
            </a:pPr>
            <a:r>
              <a:rPr sz="1150">
                <a:solidFill>
                  <a:srgbClr val="24354F"/>
                </a:solidFill>
                <a:latin typeface="Calibri"/>
                <a:ea typeface="Calibri"/>
                <a:cs typeface="Calibri"/>
              </a:rPr>
              <a:t>Framework traces normalized into one typed Episode IR</a:t>
            </a:r>
          </a:p>
          <a:p xmlns:a="http://schemas.openxmlformats.org/drawingml/2006/main">
            <a:pPr marL="342900" indent="-342900">
              <a:lnSpc>
                <a:spcPct val="106000"/>
              </a:lnSpc>
              <a:spcAft>
                <a:spcPts val="800"/>
              </a:spcAft>
              <a:buChar char="•"/>
            </a:pPr>
            <a:r>
              <a:rPr sz="1150">
                <a:solidFill>
                  <a:srgbClr val="24354F"/>
                </a:solidFill>
                <a:latin typeface="Calibri"/>
                <a:ea typeface="Calibri"/>
                <a:cs typeface="Calibri"/>
              </a:rPr>
              <a:t>Entry snapshot, content-addressed manifest, ordered events, outcome</a:t>
            </a:r>
          </a:p>
          <a:p xmlns:a="http://schemas.openxmlformats.org/drawingml/2006/main">
            <a:pPr marL="342900" indent="-342900">
              <a:lnSpc>
                <a:spcPct val="106000"/>
              </a:lnSpc>
              <a:spcAft>
                <a:spcPts val="800"/>
              </a:spcAft>
              <a:buChar char="•"/>
            </a:pPr>
            <a:r>
              <a:rPr sz="1150">
                <a:solidFill>
                  <a:srgbClr val="24354F"/>
                </a:solidFill>
                <a:latin typeface="Calibri"/>
                <a:ea typeface="Calibri"/>
                <a:cs typeface="Calibri"/>
              </a:rPr>
              <a:t>Persisted as canonical JSONL with atomic replacement and strict validation</a:t>
            </a:r>
          </a:p>
        </p:txBody>
      </p:sp>
      <p:sp>
        <p:nvSpPr>
          <p:cNvPr id="11" name="Shape 9">
            <a:extLst xmlns:a="http://schemas.openxmlformats.org/drawingml/2006/main">
              <a:ext uri="{FF2B5EF4-FFF2-40B4-BE49-F238E27FC236}">
                <a16:creationId xmlns:a16="http://schemas.microsoft.com/office/drawing/2014/main" id="{24F45FCA-A67C-40C0-A49B-49F974DE4250}"/>
              </a:ext>
            </a:extLst>
          </p:cNvPr>
          <p:cNvSpPr>
            <a:spLocks xmlns:a="http://schemas.openxmlformats.org/drawingml/2006/main" noGrp="1"/>
          </p:cNvSpPr>
          <p:nvPr/>
        </p:nvSpPr>
        <p:spPr>
          <a:xfrm xmlns:a="http://schemas.openxmlformats.org/drawingml/2006/main">
            <a:off x="4094378" y="2587752"/>
            <a:ext cx="237744" cy="402336"/>
          </a:xfrm>
          <a:prstGeom xmlns:a="http://schemas.openxmlformats.org/drawingml/2006/main" prst="chevron">
            <a:avLst/>
          </a:prstGeom>
          <a:solidFill xmlns:a="http://schemas.openxmlformats.org/drawingml/2006/main">
            <a:srgbClr val="9BD0D6"/>
          </a:solidFill>
          <a:ln xmlns:a="http://schemas.openxmlformats.org/drawingml/2006/main" w="6350">
            <a:solidFill>
              <a:srgbClr val="9BD0D6"/>
            </a:solidFill>
            <a:prstDash val="solid"/>
          </a:ln>
        </p:spPr>
        <p:txBody>
          <a:bodyPr xmlns:a="http://schemas.openxmlformats.org/drawingml/2006/main"/>
          <a:lstStyle xmlns:a="http://schemas.openxmlformats.org/drawingml/2006/main"/>
          <a:p xmlns:a="http://schemas.openxmlformats.org/drawingml/2006/main"/>
        </p:txBody>
      </p:sp>
      <p:sp>
        <p:nvSpPr>
          <p:cNvPr id="12" name="Shape 10">
            <a:extLst xmlns:a="http://schemas.openxmlformats.org/drawingml/2006/main">
              <a:ext uri="{FF2B5EF4-FFF2-40B4-BE49-F238E27FC236}">
                <a16:creationId xmlns:a16="http://schemas.microsoft.com/office/drawing/2014/main" id="{11105A26-031A-4474-85FA-55D06B20A53D}"/>
              </a:ext>
            </a:extLst>
          </p:cNvPr>
          <p:cNvSpPr>
            <a:spLocks xmlns:a="http://schemas.openxmlformats.org/drawingml/2006/main" noGrp="1"/>
          </p:cNvSpPr>
          <p:nvPr/>
        </p:nvSpPr>
        <p:spPr>
          <a:xfrm xmlns:a="http://schemas.openxmlformats.org/drawingml/2006/main">
            <a:off x="4405274" y="1426464"/>
            <a:ext cx="3381146" cy="2724912"/>
          </a:xfrm>
          <a:prstGeom xmlns:a="http://schemas.openxmlformats.org/drawingml/2006/main" prst="roundRect">
            <a:avLst>
              <a:gd name="adj" fmla="val 1678"/>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3" name="Shape 11">
            <a:extLst xmlns:a="http://schemas.openxmlformats.org/drawingml/2006/main">
              <a:ext uri="{FF2B5EF4-FFF2-40B4-BE49-F238E27FC236}">
                <a16:creationId xmlns:a16="http://schemas.microsoft.com/office/drawing/2014/main" id="{D824D06B-01AE-419C-88BD-193C825A39F3}"/>
              </a:ext>
            </a:extLst>
          </p:cNvPr>
          <p:cNvSpPr>
            <a:spLocks xmlns:a="http://schemas.openxmlformats.org/drawingml/2006/main" noGrp="1"/>
          </p:cNvSpPr>
          <p:nvPr/>
        </p:nvSpPr>
        <p:spPr>
          <a:xfrm xmlns:a="http://schemas.openxmlformats.org/drawingml/2006/main">
            <a:off x="4679594" y="1664208"/>
            <a:ext cx="402336" cy="402336"/>
          </a:xfrm>
          <a:prstGeom xmlns:a="http://schemas.openxmlformats.org/drawingml/2006/main" prst="ellipse">
            <a:avLst/>
          </a:prstGeom>
          <a:solidFill xmlns:a="http://schemas.openxmlformats.org/drawingml/2006/main">
            <a:srgbClr val="0E1E3A"/>
          </a:solidFill>
          <a:ln xmlns:a="http://schemas.openxmlformats.org/drawingml/2006/main" w="6350">
            <a:solidFill>
              <a:srgbClr val="0E1E3A"/>
            </a:solidFill>
            <a:prstDash val="solid"/>
          </a:ln>
        </p:spPr>
        <p:txBody>
          <a:bodyPr xmlns:a="http://schemas.openxmlformats.org/drawingml/2006/main"/>
          <a:lstStyle xmlns:a="http://schemas.openxmlformats.org/drawingml/2006/main"/>
          <a:p xmlns:a="http://schemas.openxmlformats.org/drawingml/2006/main"/>
        </p:txBody>
      </p:sp>
      <p:sp>
        <p:nvSpPr>
          <p:cNvPr id="14" name="Text 12">
            <a:extLst xmlns:a="http://schemas.openxmlformats.org/drawingml/2006/main">
              <a:ext uri="{FF2B5EF4-FFF2-40B4-BE49-F238E27FC236}">
                <a16:creationId xmlns:a16="http://schemas.microsoft.com/office/drawing/2014/main" id="{41EDAD91-95E1-4340-9398-7FD64873D88A}"/>
              </a:ext>
            </a:extLst>
          </p:cNvPr>
          <p:cNvSpPr>
            <a:spLocks xmlns:a="http://schemas.openxmlformats.org/drawingml/2006/main" noGrp="1"/>
          </p:cNvSpPr>
          <p:nvPr/>
        </p:nvSpPr>
        <p:spPr>
          <a:xfrm xmlns:a="http://schemas.openxmlformats.org/drawingml/2006/main">
            <a:off x="4679594" y="1664208"/>
            <a:ext cx="40233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400" b="1">
                <a:solidFill>
                  <a:srgbClr val="FFFFFF"/>
                </a:solidFill>
                <a:latin typeface="Calibri"/>
                <a:ea typeface="Calibri"/>
                <a:cs typeface="Calibri"/>
              </a:rPr>
              <a:t>B</a:t>
            </a:r>
          </a:p>
        </p:txBody>
      </p:sp>
      <p:sp>
        <p:nvSpPr>
          <p:cNvPr id="15" name="Text 13">
            <a:extLst xmlns:a="http://schemas.openxmlformats.org/drawingml/2006/main">
              <a:ext uri="{FF2B5EF4-FFF2-40B4-BE49-F238E27FC236}">
                <a16:creationId xmlns:a16="http://schemas.microsoft.com/office/drawing/2014/main" id="{54BBC272-8332-4EA8-848C-F9EEB2BAAC0B}"/>
              </a:ext>
            </a:extLst>
          </p:cNvPr>
          <p:cNvSpPr>
            <a:spLocks xmlns:a="http://schemas.openxmlformats.org/drawingml/2006/main" noGrp="1"/>
          </p:cNvSpPr>
          <p:nvPr/>
        </p:nvSpPr>
        <p:spPr>
          <a:xfrm xmlns:a="http://schemas.openxmlformats.org/drawingml/2006/main">
            <a:off x="5209946" y="1664208"/>
            <a:ext cx="228386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0E1E3A"/>
                </a:solidFill>
                <a:latin typeface="Cambria"/>
                <a:ea typeface="Cambria"/>
                <a:cs typeface="Cambria"/>
              </a:rPr>
              <a:t>Offline compilation</a:t>
            </a:r>
          </a:p>
        </p:txBody>
      </p:sp>
      <p:sp>
        <p:nvSpPr>
          <p:cNvPr id="16" name="Text 14">
            <a:extLst xmlns:a="http://schemas.openxmlformats.org/drawingml/2006/main">
              <a:ext uri="{FF2B5EF4-FFF2-40B4-BE49-F238E27FC236}">
                <a16:creationId xmlns:a16="http://schemas.microsoft.com/office/drawing/2014/main" id="{3B49FD57-76B8-40ED-9376-845B8B2861CD}"/>
              </a:ext>
            </a:extLst>
          </p:cNvPr>
          <p:cNvSpPr>
            <a:spLocks xmlns:a="http://schemas.openxmlformats.org/drawingml/2006/main" noGrp="1"/>
          </p:cNvSpPr>
          <p:nvPr/>
        </p:nvSpPr>
        <p:spPr>
          <a:xfrm xmlns:a="http://schemas.openxmlformats.org/drawingml/2006/main">
            <a:off x="4697882" y="2286000"/>
            <a:ext cx="2795930" cy="17373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800"/>
              </a:spcAft>
              <a:buChar char="•"/>
            </a:pPr>
            <a:r>
              <a:rPr sz="1150">
                <a:solidFill>
                  <a:srgbClr val="24354F"/>
                </a:solidFill>
                <a:latin typeface="Calibri"/>
                <a:ea typeface="Calibri"/>
                <a:cs typeface="Calibri"/>
              </a:rPr>
              <a:t>Touches no production traffic</a:t>
            </a:r>
          </a:p>
          <a:p xmlns:a="http://schemas.openxmlformats.org/drawingml/2006/main">
            <a:pPr marL="342900" indent="-342900">
              <a:lnSpc>
                <a:spcPct val="106000"/>
              </a:lnSpc>
              <a:spcAft>
                <a:spcPts val="800"/>
              </a:spcAft>
              <a:buChar char="•"/>
            </a:pPr>
            <a:r>
              <a:rPr sz="1150">
                <a:solidFill>
                  <a:srgbClr val="24354F"/>
                </a:solidFill>
                <a:latin typeface="Calibri"/>
                <a:ea typeface="Calibri"/>
                <a:cs typeface="Calibri"/>
              </a:rPr>
              <a:t>Six independent rejection points; any barrier hit returns Retire</a:t>
            </a:r>
          </a:p>
          <a:p xmlns:a="http://schemas.openxmlformats.org/drawingml/2006/main">
            <a:pPr marL="342900" indent="-342900">
              <a:lnSpc>
                <a:spcPct val="106000"/>
              </a:lnSpc>
              <a:spcAft>
                <a:spcPts val="800"/>
              </a:spcAft>
              <a:buChar char="•"/>
            </a:pPr>
            <a:r>
              <a:rPr sz="1150">
                <a:solidFill>
                  <a:srgbClr val="24354F"/>
                </a:solidFill>
                <a:latin typeface="Calibri"/>
                <a:ea typeface="Calibri"/>
                <a:cs typeface="Calibri"/>
              </a:rPr>
              <a:t>Emits an artifact only if the exact calibration bound clears the risk budget</a:t>
            </a:r>
          </a:p>
        </p:txBody>
      </p:sp>
      <p:sp>
        <p:nvSpPr>
          <p:cNvPr id="17" name="Shape 15">
            <a:extLst xmlns:a="http://schemas.openxmlformats.org/drawingml/2006/main">
              <a:ext uri="{FF2B5EF4-FFF2-40B4-BE49-F238E27FC236}">
                <a16:creationId xmlns:a16="http://schemas.microsoft.com/office/drawing/2014/main" id="{F83AC3DC-AF6F-427A-9137-FAC69C3D1D5F}"/>
              </a:ext>
            </a:extLst>
          </p:cNvPr>
          <p:cNvSpPr>
            <a:spLocks xmlns:a="http://schemas.openxmlformats.org/drawingml/2006/main" noGrp="1"/>
          </p:cNvSpPr>
          <p:nvPr/>
        </p:nvSpPr>
        <p:spPr>
          <a:xfrm xmlns:a="http://schemas.openxmlformats.org/drawingml/2006/main">
            <a:off x="7859573" y="2587752"/>
            <a:ext cx="237744" cy="402336"/>
          </a:xfrm>
          <a:prstGeom xmlns:a="http://schemas.openxmlformats.org/drawingml/2006/main" prst="chevron">
            <a:avLst/>
          </a:prstGeom>
          <a:solidFill xmlns:a="http://schemas.openxmlformats.org/drawingml/2006/main">
            <a:srgbClr val="9BD0D6"/>
          </a:solidFill>
          <a:ln xmlns:a="http://schemas.openxmlformats.org/drawingml/2006/main" w="6350">
            <a:solidFill>
              <a:srgbClr val="9BD0D6"/>
            </a:solidFill>
            <a:prstDash val="solid"/>
          </a:ln>
        </p:spPr>
        <p:txBody>
          <a:bodyPr xmlns:a="http://schemas.openxmlformats.org/drawingml/2006/main"/>
          <a:lstStyle xmlns:a="http://schemas.openxmlformats.org/drawingml/2006/main"/>
          <a:p xmlns:a="http://schemas.openxmlformats.org/drawingml/2006/main"/>
        </p:txBody>
      </p:sp>
      <p:sp>
        <p:nvSpPr>
          <p:cNvPr id="18" name="Shape 16">
            <a:extLst xmlns:a="http://schemas.openxmlformats.org/drawingml/2006/main">
              <a:ext uri="{FF2B5EF4-FFF2-40B4-BE49-F238E27FC236}">
                <a16:creationId xmlns:a16="http://schemas.microsoft.com/office/drawing/2014/main" id="{BA74D2B3-97C2-4F2B-88E3-063BF86E6064}"/>
              </a:ext>
            </a:extLst>
          </p:cNvPr>
          <p:cNvSpPr>
            <a:spLocks xmlns:a="http://schemas.openxmlformats.org/drawingml/2006/main" noGrp="1"/>
          </p:cNvSpPr>
          <p:nvPr/>
        </p:nvSpPr>
        <p:spPr>
          <a:xfrm xmlns:a="http://schemas.openxmlformats.org/drawingml/2006/main">
            <a:off x="8170469" y="1426464"/>
            <a:ext cx="3381146" cy="2724912"/>
          </a:xfrm>
          <a:prstGeom xmlns:a="http://schemas.openxmlformats.org/drawingml/2006/main" prst="roundRect">
            <a:avLst>
              <a:gd name="adj" fmla="val 1678"/>
            </a:avLst>
          </a:prstGeom>
          <a:solidFill xmlns:a="http://schemas.openxmlformats.org/drawingml/2006/main">
            <a:srgbClr val="F5F9FC"/>
          </a:solidFill>
          <a:ln xmlns:a="http://schemas.openxmlformats.org/drawingml/2006/main" w="9525">
            <a:solidFill>
              <a:srgbClr val="D5E0EB"/>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19" name="Shape 17">
            <a:extLst xmlns:a="http://schemas.openxmlformats.org/drawingml/2006/main">
              <a:ext uri="{FF2B5EF4-FFF2-40B4-BE49-F238E27FC236}">
                <a16:creationId xmlns:a16="http://schemas.microsoft.com/office/drawing/2014/main" id="{2EC30F02-BA5C-4D1C-8848-4FC595604E0B}"/>
              </a:ext>
            </a:extLst>
          </p:cNvPr>
          <p:cNvSpPr>
            <a:spLocks xmlns:a="http://schemas.openxmlformats.org/drawingml/2006/main" noGrp="1"/>
          </p:cNvSpPr>
          <p:nvPr/>
        </p:nvSpPr>
        <p:spPr>
          <a:xfrm xmlns:a="http://schemas.openxmlformats.org/drawingml/2006/main">
            <a:off x="8444789" y="1664208"/>
            <a:ext cx="402336" cy="402336"/>
          </a:xfrm>
          <a:prstGeom xmlns:a="http://schemas.openxmlformats.org/drawingml/2006/main" prst="ellipse">
            <a:avLst/>
          </a:prstGeom>
          <a:solidFill xmlns:a="http://schemas.openxmlformats.org/drawingml/2006/main">
            <a:srgbClr val="56B3BE"/>
          </a:solidFill>
          <a:ln xmlns:a="http://schemas.openxmlformats.org/drawingml/2006/main" w="6350">
            <a:solidFill>
              <a:srgbClr val="56B3BE"/>
            </a:solidFill>
            <a:prstDash val="solid"/>
          </a:ln>
        </p:spPr>
        <p:txBody>
          <a:bodyPr xmlns:a="http://schemas.openxmlformats.org/drawingml/2006/main"/>
          <a:lstStyle xmlns:a="http://schemas.openxmlformats.org/drawingml/2006/main"/>
          <a:p xmlns:a="http://schemas.openxmlformats.org/drawingml/2006/main"/>
        </p:txBody>
      </p:sp>
      <p:sp>
        <p:nvSpPr>
          <p:cNvPr id="20" name="Text 18">
            <a:extLst xmlns:a="http://schemas.openxmlformats.org/drawingml/2006/main">
              <a:ext uri="{FF2B5EF4-FFF2-40B4-BE49-F238E27FC236}">
                <a16:creationId xmlns:a16="http://schemas.microsoft.com/office/drawing/2014/main" id="{668AA64E-9D9B-4F18-88B6-7594A00BC8EF}"/>
              </a:ext>
            </a:extLst>
          </p:cNvPr>
          <p:cNvSpPr>
            <a:spLocks xmlns:a="http://schemas.openxmlformats.org/drawingml/2006/main" noGrp="1"/>
          </p:cNvSpPr>
          <p:nvPr/>
        </p:nvSpPr>
        <p:spPr>
          <a:xfrm xmlns:a="http://schemas.openxmlformats.org/drawingml/2006/main">
            <a:off x="8444789" y="1664208"/>
            <a:ext cx="40233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400" b="1">
                <a:solidFill>
                  <a:srgbClr val="FFFFFF"/>
                </a:solidFill>
                <a:latin typeface="Calibri"/>
                <a:ea typeface="Calibri"/>
                <a:cs typeface="Calibri"/>
              </a:rPr>
              <a:t>C</a:t>
            </a:r>
          </a:p>
        </p:txBody>
      </p:sp>
      <p:sp>
        <p:nvSpPr>
          <p:cNvPr id="21" name="Text 19">
            <a:extLst xmlns:a="http://schemas.openxmlformats.org/drawingml/2006/main">
              <a:ext uri="{FF2B5EF4-FFF2-40B4-BE49-F238E27FC236}">
                <a16:creationId xmlns:a16="http://schemas.microsoft.com/office/drawing/2014/main" id="{B96E0FDD-555C-44CA-A5C4-DFD58BAF1565}"/>
              </a:ext>
            </a:extLst>
          </p:cNvPr>
          <p:cNvSpPr>
            <a:spLocks xmlns:a="http://schemas.openxmlformats.org/drawingml/2006/main" noGrp="1"/>
          </p:cNvSpPr>
          <p:nvPr/>
        </p:nvSpPr>
        <p:spPr>
          <a:xfrm xmlns:a="http://schemas.openxmlformats.org/drawingml/2006/main">
            <a:off x="8975141" y="1664208"/>
            <a:ext cx="2283866"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700" b="1">
                <a:solidFill>
                  <a:srgbClr val="0E1E3A"/>
                </a:solidFill>
                <a:latin typeface="Cambria"/>
                <a:ea typeface="Cambria"/>
                <a:cs typeface="Cambria"/>
              </a:rPr>
              <a:t>Runtime</a:t>
            </a:r>
          </a:p>
        </p:txBody>
      </p:sp>
      <p:sp>
        <p:nvSpPr>
          <p:cNvPr id="22" name="Text 20">
            <a:extLst xmlns:a="http://schemas.openxmlformats.org/drawingml/2006/main">
              <a:ext uri="{FF2B5EF4-FFF2-40B4-BE49-F238E27FC236}">
                <a16:creationId xmlns:a16="http://schemas.microsoft.com/office/drawing/2014/main" id="{E2E8EB78-7FA9-4D78-B29D-0DC9010CB7A7}"/>
              </a:ext>
            </a:extLst>
          </p:cNvPr>
          <p:cNvSpPr>
            <a:spLocks xmlns:a="http://schemas.openxmlformats.org/drawingml/2006/main" noGrp="1"/>
          </p:cNvSpPr>
          <p:nvPr/>
        </p:nvSpPr>
        <p:spPr>
          <a:xfrm xmlns:a="http://schemas.openxmlformats.org/drawingml/2006/main">
            <a:off x="8463077" y="2286000"/>
            <a:ext cx="2795930" cy="173736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342900" indent="-342900">
              <a:lnSpc>
                <a:spcPct val="106000"/>
              </a:lnSpc>
              <a:spcAft>
                <a:spcPts val="800"/>
              </a:spcAft>
              <a:buChar char="•"/>
            </a:pPr>
            <a:r>
              <a:rPr sz="1150">
                <a:solidFill>
                  <a:srgbClr val="24354F"/>
                </a:solidFill>
                <a:latin typeface="Calibri"/>
                <a:ea typeface="Calibri"/>
                <a:cs typeface="Calibri"/>
              </a:rPr>
              <a:t>Bounded lookup by compatibility and partition</a:t>
            </a:r>
          </a:p>
          <a:p xmlns:a="http://schemas.openxmlformats.org/drawingml/2006/main">
            <a:pPr marL="342900" indent="-342900">
              <a:lnSpc>
                <a:spcPct val="106000"/>
              </a:lnSpc>
              <a:spcAft>
                <a:spcPts val="800"/>
              </a:spcAft>
              <a:buChar char="•"/>
            </a:pPr>
            <a:r>
              <a:rPr sz="1150">
                <a:solidFill>
                  <a:srgbClr val="24354F"/>
                </a:solidFill>
                <a:latin typeface="Calibri"/>
                <a:ea typeface="Calibri"/>
                <a:cs typeface="Calibri"/>
              </a:rPr>
              <a:t>Ordinary GRC: guard → gate → stage → interpret → verify → commit</a:t>
            </a:r>
          </a:p>
          <a:p xmlns:a="http://schemas.openxmlformats.org/drawingml/2006/main">
            <a:pPr marL="342900" indent="-342900">
              <a:lnSpc>
                <a:spcPct val="106000"/>
              </a:lnSpc>
              <a:spcAft>
                <a:spcPts val="800"/>
              </a:spcAft>
              <a:buChar char="•"/>
            </a:pPr>
            <a:r>
              <a:rPr sz="1150">
                <a:solidFill>
                  <a:srgbClr val="24354F"/>
                </a:solidFill>
                <a:latin typeface="Calibri"/>
                <a:ea typeface="Calibri"/>
                <a:cs typeface="Calibri"/>
              </a:rPr>
              <a:t>Eligible GCS: verify and project before provider request one</a:t>
            </a:r>
          </a:p>
        </p:txBody>
      </p:sp>
      <p:sp>
        <p:nvSpPr>
          <p:cNvPr id="23" name="Shape 21">
            <a:extLst xmlns:a="http://schemas.openxmlformats.org/drawingml/2006/main">
              <a:ext uri="{FF2B5EF4-FFF2-40B4-BE49-F238E27FC236}">
                <a16:creationId xmlns:a16="http://schemas.microsoft.com/office/drawing/2014/main" id="{C534B174-3F71-47B0-B911-73ADD937E586}"/>
              </a:ext>
            </a:extLst>
          </p:cNvPr>
          <p:cNvSpPr>
            <a:spLocks xmlns:a="http://schemas.openxmlformats.org/drawingml/2006/main" noGrp="1"/>
          </p:cNvSpPr>
          <p:nvPr/>
        </p:nvSpPr>
        <p:spPr>
          <a:xfrm xmlns:a="http://schemas.openxmlformats.org/drawingml/2006/main">
            <a:off x="640080" y="4443984"/>
            <a:ext cx="10911535" cy="1024128"/>
          </a:xfrm>
          <a:prstGeom xmlns:a="http://schemas.openxmlformats.org/drawingml/2006/main" prst="roundRect">
            <a:avLst>
              <a:gd name="adj" fmla="val 4464"/>
            </a:avLst>
          </a:prstGeom>
          <a:solidFill xmlns:a="http://schemas.openxmlformats.org/drawingml/2006/main">
            <a:srgbClr val="FBF0EC"/>
          </a:solidFill>
          <a:ln xmlns:a="http://schemas.openxmlformats.org/drawingml/2006/main" w="9525">
            <a:solidFill>
              <a:srgbClr val="EFDCD4"/>
            </a:solidFill>
            <a:prstDash val="solid"/>
          </a:ln>
          <a:effectLst xmlns:a="http://schemas.openxmlformats.org/drawingml/2006/main">
            <a:outerShdw blurRad="114300" dist="17780" dir="5400000" algn="bl" rotWithShape="0">
              <a:srgbClr val="94A6BC">
                <a:alpha val="16000"/>
              </a:srgbClr>
            </a:outerShdw>
          </a:effectLst>
        </p:spPr>
        <p:txBody>
          <a:bodyPr xmlns:a="http://schemas.openxmlformats.org/drawingml/2006/main"/>
          <a:lstStyle xmlns:a="http://schemas.openxmlformats.org/drawingml/2006/main"/>
          <a:p xmlns:a="http://schemas.openxmlformats.org/drawingml/2006/main"/>
        </p:txBody>
      </p:sp>
      <p:sp>
        <p:nvSpPr>
          <p:cNvPr id="24" name="Text 22">
            <a:extLst xmlns:a="http://schemas.openxmlformats.org/drawingml/2006/main">
              <a:ext uri="{FF2B5EF4-FFF2-40B4-BE49-F238E27FC236}">
                <a16:creationId xmlns:a16="http://schemas.microsoft.com/office/drawing/2014/main" id="{02EBB907-A2AF-4E0D-8ECD-3185FA5489AE}"/>
              </a:ext>
            </a:extLst>
          </p:cNvPr>
          <p:cNvSpPr>
            <a:spLocks xmlns:a="http://schemas.openxmlformats.org/drawingml/2006/main" noGrp="1"/>
          </p:cNvSpPr>
          <p:nvPr/>
        </p:nvSpPr>
        <p:spPr>
          <a:xfrm xmlns:a="http://schemas.openxmlformats.org/drawingml/2006/main">
            <a:off x="914400" y="4590288"/>
            <a:ext cx="10362895" cy="219456"/>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950" b="1" spc="110">
                <a:solidFill>
                  <a:srgbClr val="A93B2B"/>
                </a:solidFill>
                <a:latin typeface="Calibri"/>
                <a:ea typeface="Calibri"/>
                <a:cs typeface="Calibri"/>
              </a:rPr>
              <a:t>HARD BARRIERS — NO STATISTICAL EVIDENCE CAN LICENSE AN ARTIFACT</a:t>
            </a:r>
          </a:p>
        </p:txBody>
      </p:sp>
      <p:sp>
        <p:nvSpPr>
          <p:cNvPr id="25" name="Text 23">
            <a:extLst xmlns:a="http://schemas.openxmlformats.org/drawingml/2006/main">
              <a:ext uri="{FF2B5EF4-FFF2-40B4-BE49-F238E27FC236}">
                <a16:creationId xmlns:a16="http://schemas.microsoft.com/office/drawing/2014/main" id="{C5A0E429-E3B8-40A1-B1D4-A1FA090F3099}"/>
              </a:ext>
            </a:extLst>
          </p:cNvPr>
          <p:cNvSpPr>
            <a:spLocks xmlns:a="http://schemas.openxmlformats.org/drawingml/2006/main" noGrp="1"/>
          </p:cNvSpPr>
          <p:nvPr/>
        </p:nvSpPr>
        <p:spPr>
          <a:xfrm xmlns:a="http://schemas.openxmlformats.org/drawingml/2006/main">
            <a:off x="914400" y="4882896"/>
            <a:ext cx="10362895" cy="457200"/>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lnSpc>
                <a:spcPct val="108000"/>
              </a:lnSpc>
              <a:buNone/>
            </a:pPr>
            <a:r>
              <a:rPr sz="1250">
                <a:solidFill>
                  <a:srgbClr val="5C4034"/>
                </a:solidFill>
                <a:latin typeface="Calibri"/>
                <a:ea typeface="Calibri"/>
                <a:cs typeface="Calibri"/>
              </a:rPr>
              <a:t>unknown or irreversible effect  ·  approval  ·  handoff  ·  ungrounded or ambiguous argument  ·  manifest or isolation mismatch  ·  non-prefix runtime position</a:t>
            </a:r>
          </a:p>
        </p:txBody>
      </p:sp>
      <p:sp>
        <p:nvSpPr>
          <p:cNvPr id="26" name="Text 24">
            <a:extLst xmlns:a="http://schemas.openxmlformats.org/drawingml/2006/main">
              <a:ext uri="{FF2B5EF4-FFF2-40B4-BE49-F238E27FC236}">
                <a16:creationId xmlns:a16="http://schemas.microsoft.com/office/drawing/2014/main" id="{27D17A88-538D-4396-9B4F-2FCC0219E2A1}"/>
              </a:ext>
            </a:extLst>
          </p:cNvPr>
          <p:cNvSpPr>
            <a:spLocks xmlns:a="http://schemas.openxmlformats.org/drawingml/2006/main" noGrp="1"/>
          </p:cNvSpPr>
          <p:nvPr/>
        </p:nvSpPr>
        <p:spPr>
          <a:xfrm xmlns:a="http://schemas.openxmlformats.org/drawingml/2006/main">
            <a:off x="640080" y="5669280"/>
            <a:ext cx="10911535" cy="292608"/>
          </a:xfrm>
          <a:prstGeom xmlns:a="http://schemas.openxmlformats.org/drawingml/2006/main" prst="rect">
            <a:avLst/>
          </a:prstGeom>
          <a:noFill xmlns:a="http://schemas.openxmlformats.org/drawingml/2006/main"/>
        </p:spPr>
        <p:txBody>
          <a:bodyPr xmlns:a="http://schemas.openxmlformats.org/drawingml/2006/main" wrap="square" lIns="0" tIns="0" rIns="0" bIns="0" anchor="t"/>
          <a:lstStyle xmlns:a="http://schemas.openxmlformats.org/drawingml/2006/main"/>
          <a:p xmlns:a="http://schemas.openxmlformats.org/drawingml/2006/main">
            <a:pPr marL="0" indent="0">
              <a:buNone/>
            </a:pPr>
            <a:r>
              <a:rPr sz="1100" i="1">
                <a:solidFill>
                  <a:srgbClr val="5A6B84"/>
                </a:solidFill>
                <a:latin typeface="Calibri"/>
                <a:ea typeface="Calibri"/>
                <a:cs typeface="Calibri"/>
              </a:rPr>
              <a:t>The asymmetry is deliberate: statistics can only narrow what a structurally admissible artifact may do. They can never widen it.</a:t>
            </a:r>
          </a:p>
        </p:txBody>
      </p:sp>
    </p:spTree>
    <p:extLst>
      <p:ext uri="{BB962C8B-B14F-4D97-AF65-F5344CB8AC3E}">
        <p14:creationId xmlns:p14="http://schemas.microsoft.com/office/powerpoint/2010/main" val="1641584837"/>
      </p:ext>
    </p:extLst>
  </p:cSld>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Calibri Light"/>
        <a:cs typeface="Calibri Light"/>
      </a:majorFont>
      <a:minorFont>
        <a:latin typeface="Calibri"/>
        <a:ea typeface="Calibri"/>
        <a:cs typeface="Calibri"/>
      </a:minorFont>
    </a:fontScheme>
    <a:fmtScheme name="Office">
      <a:fillStyleLst>
        <a:solidFill>
          <a:schemeClr val="phClr"/>
        </a:solidFill>
        <a:solidFill>
          <a:schemeClr val="dk1"/>
        </a:solidFill>
        <a:solidFill>
          <a:schemeClr val="accent1"/>
        </a:soli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From Traces to Guarded Programs: Evidence-Gated Compilation of Recurrent Agent Workflows</dc:title>
  <dcterms:created xsi:type="dcterms:W3CDTF">2026-08-07T04:35:21.7750000Z</dcterms:created>
  <dcterms:modified xsi:type="dcterms:W3CDTF">2026-08-07T04:35:21.7750000Z</dcterms:modified>
</coreProperties>
</file>